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9" r:id="rId1"/>
  </p:sldMasterIdLst>
  <p:sldIdLst>
    <p:sldId id="256" r:id="rId2"/>
    <p:sldId id="257" r:id="rId3"/>
    <p:sldId id="258" r:id="rId4"/>
    <p:sldId id="266" r:id="rId5"/>
    <p:sldId id="259" r:id="rId6"/>
    <p:sldId id="260" r:id="rId7"/>
    <p:sldId id="261" r:id="rId8"/>
    <p:sldId id="262" r:id="rId9"/>
    <p:sldId id="265"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Blood Pressure Before and After Exercise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 - Systolic (upper number)</c:v>
                </c:pt>
              </c:strCache>
            </c:strRef>
          </c:tx>
          <c:spPr>
            <a:solidFill>
              <a:schemeClr val="accent1"/>
            </a:solidFill>
            <a:ln>
              <a:noFill/>
            </a:ln>
            <a:effectLst/>
          </c:spPr>
          <c:invertIfNegative val="0"/>
          <c:cat>
            <c:strRef>
              <c:f>Sheet1!$A$2:$A$10</c:f>
              <c:strCache>
                <c:ptCount val="9"/>
                <c:pt idx="0">
                  <c:v>Person 1 - Trial 1</c:v>
                </c:pt>
                <c:pt idx="1">
                  <c:v>Person 1 - Trial 2</c:v>
                </c:pt>
                <c:pt idx="2">
                  <c:v>Person 1 - Trial 3</c:v>
                </c:pt>
                <c:pt idx="3">
                  <c:v>Person 2 - Trial 1</c:v>
                </c:pt>
                <c:pt idx="4">
                  <c:v>Person 2- Trial 2</c:v>
                </c:pt>
                <c:pt idx="5">
                  <c:v>Person 2- Trial 3</c:v>
                </c:pt>
                <c:pt idx="6">
                  <c:v>Person 3 - Trial 1</c:v>
                </c:pt>
                <c:pt idx="7">
                  <c:v>Person 3 - Trial 2</c:v>
                </c:pt>
                <c:pt idx="8">
                  <c:v>Person 3 - Trial 3</c:v>
                </c:pt>
              </c:strCache>
            </c:strRef>
          </c:cat>
          <c:val>
            <c:numRef>
              <c:f>Sheet1!$B$2:$B$10</c:f>
              <c:numCache>
                <c:formatCode>General</c:formatCode>
                <c:ptCount val="9"/>
                <c:pt idx="0">
                  <c:v>121</c:v>
                </c:pt>
                <c:pt idx="1">
                  <c:v>120</c:v>
                </c:pt>
                <c:pt idx="2">
                  <c:v>124</c:v>
                </c:pt>
                <c:pt idx="3">
                  <c:v>123</c:v>
                </c:pt>
                <c:pt idx="4">
                  <c:v>123</c:v>
                </c:pt>
                <c:pt idx="5">
                  <c:v>125</c:v>
                </c:pt>
                <c:pt idx="6">
                  <c:v>141</c:v>
                </c:pt>
                <c:pt idx="7">
                  <c:v>140</c:v>
                </c:pt>
                <c:pt idx="8">
                  <c:v>138</c:v>
                </c:pt>
              </c:numCache>
            </c:numRef>
          </c:val>
          <c:extLst>
            <c:ext xmlns:c16="http://schemas.microsoft.com/office/drawing/2014/chart" uri="{C3380CC4-5D6E-409C-BE32-E72D297353CC}">
              <c16:uniqueId val="{00000000-2C6B-4BF9-AC65-33EF2C682BAF}"/>
            </c:ext>
          </c:extLst>
        </c:ser>
        <c:ser>
          <c:idx val="1"/>
          <c:order val="1"/>
          <c:tx>
            <c:strRef>
              <c:f>Sheet1!$C$1</c:f>
              <c:strCache>
                <c:ptCount val="1"/>
                <c:pt idx="0">
                  <c:v>Before -  Diastolic (lower number) </c:v>
                </c:pt>
              </c:strCache>
            </c:strRef>
          </c:tx>
          <c:spPr>
            <a:solidFill>
              <a:schemeClr val="accent2"/>
            </a:solidFill>
            <a:ln>
              <a:noFill/>
            </a:ln>
            <a:effectLst/>
          </c:spPr>
          <c:invertIfNegative val="0"/>
          <c:cat>
            <c:strRef>
              <c:f>Sheet1!$A$2:$A$10</c:f>
              <c:strCache>
                <c:ptCount val="9"/>
                <c:pt idx="0">
                  <c:v>Person 1 - Trial 1</c:v>
                </c:pt>
                <c:pt idx="1">
                  <c:v>Person 1 - Trial 2</c:v>
                </c:pt>
                <c:pt idx="2">
                  <c:v>Person 1 - Trial 3</c:v>
                </c:pt>
                <c:pt idx="3">
                  <c:v>Person 2 - Trial 1</c:v>
                </c:pt>
                <c:pt idx="4">
                  <c:v>Person 2- Trial 2</c:v>
                </c:pt>
                <c:pt idx="5">
                  <c:v>Person 2- Trial 3</c:v>
                </c:pt>
                <c:pt idx="6">
                  <c:v>Person 3 - Trial 1</c:v>
                </c:pt>
                <c:pt idx="7">
                  <c:v>Person 3 - Trial 2</c:v>
                </c:pt>
                <c:pt idx="8">
                  <c:v>Person 3 - Trial 3</c:v>
                </c:pt>
              </c:strCache>
            </c:strRef>
          </c:cat>
          <c:val>
            <c:numRef>
              <c:f>Sheet1!$C$2:$C$10</c:f>
              <c:numCache>
                <c:formatCode>General</c:formatCode>
                <c:ptCount val="9"/>
                <c:pt idx="0">
                  <c:v>84</c:v>
                </c:pt>
                <c:pt idx="1">
                  <c:v>82</c:v>
                </c:pt>
                <c:pt idx="2">
                  <c:v>83</c:v>
                </c:pt>
                <c:pt idx="3">
                  <c:v>85</c:v>
                </c:pt>
                <c:pt idx="4">
                  <c:v>83</c:v>
                </c:pt>
                <c:pt idx="5">
                  <c:v>84</c:v>
                </c:pt>
                <c:pt idx="6">
                  <c:v>72</c:v>
                </c:pt>
                <c:pt idx="7">
                  <c:v>70</c:v>
                </c:pt>
                <c:pt idx="8">
                  <c:v>74</c:v>
                </c:pt>
              </c:numCache>
            </c:numRef>
          </c:val>
          <c:extLst>
            <c:ext xmlns:c16="http://schemas.microsoft.com/office/drawing/2014/chart" uri="{C3380CC4-5D6E-409C-BE32-E72D297353CC}">
              <c16:uniqueId val="{00000001-2C6B-4BF9-AC65-33EF2C682BAF}"/>
            </c:ext>
          </c:extLst>
        </c:ser>
        <c:ser>
          <c:idx val="2"/>
          <c:order val="2"/>
          <c:tx>
            <c:strRef>
              <c:f>Sheet1!$D$1</c:f>
              <c:strCache>
                <c:ptCount val="1"/>
                <c:pt idx="0">
                  <c:v>After -  Systolic (upper number)2</c:v>
                </c:pt>
              </c:strCache>
            </c:strRef>
          </c:tx>
          <c:spPr>
            <a:solidFill>
              <a:schemeClr val="accent3"/>
            </a:solidFill>
            <a:ln>
              <a:noFill/>
            </a:ln>
            <a:effectLst/>
          </c:spPr>
          <c:invertIfNegative val="0"/>
          <c:cat>
            <c:strRef>
              <c:f>Sheet1!$A$2:$A$10</c:f>
              <c:strCache>
                <c:ptCount val="9"/>
                <c:pt idx="0">
                  <c:v>Person 1 - Trial 1</c:v>
                </c:pt>
                <c:pt idx="1">
                  <c:v>Person 1 - Trial 2</c:v>
                </c:pt>
                <c:pt idx="2">
                  <c:v>Person 1 - Trial 3</c:v>
                </c:pt>
                <c:pt idx="3">
                  <c:v>Person 2 - Trial 1</c:v>
                </c:pt>
                <c:pt idx="4">
                  <c:v>Person 2- Trial 2</c:v>
                </c:pt>
                <c:pt idx="5">
                  <c:v>Person 2- Trial 3</c:v>
                </c:pt>
                <c:pt idx="6">
                  <c:v>Person 3 - Trial 1</c:v>
                </c:pt>
                <c:pt idx="7">
                  <c:v>Person 3 - Trial 2</c:v>
                </c:pt>
                <c:pt idx="8">
                  <c:v>Person 3 - Trial 3</c:v>
                </c:pt>
              </c:strCache>
            </c:strRef>
          </c:cat>
          <c:val>
            <c:numRef>
              <c:f>Sheet1!$D$2:$D$10</c:f>
              <c:numCache>
                <c:formatCode>General</c:formatCode>
                <c:ptCount val="9"/>
                <c:pt idx="0">
                  <c:v>149</c:v>
                </c:pt>
                <c:pt idx="1">
                  <c:v>151</c:v>
                </c:pt>
                <c:pt idx="2">
                  <c:v>148</c:v>
                </c:pt>
                <c:pt idx="3">
                  <c:v>154</c:v>
                </c:pt>
                <c:pt idx="4">
                  <c:v>151</c:v>
                </c:pt>
                <c:pt idx="5">
                  <c:v>153</c:v>
                </c:pt>
                <c:pt idx="6">
                  <c:v>180</c:v>
                </c:pt>
                <c:pt idx="7">
                  <c:v>178</c:v>
                </c:pt>
                <c:pt idx="8">
                  <c:v>176</c:v>
                </c:pt>
              </c:numCache>
            </c:numRef>
          </c:val>
          <c:extLst>
            <c:ext xmlns:c16="http://schemas.microsoft.com/office/drawing/2014/chart" uri="{C3380CC4-5D6E-409C-BE32-E72D297353CC}">
              <c16:uniqueId val="{00000002-2C6B-4BF9-AC65-33EF2C682BAF}"/>
            </c:ext>
          </c:extLst>
        </c:ser>
        <c:ser>
          <c:idx val="3"/>
          <c:order val="3"/>
          <c:tx>
            <c:strRef>
              <c:f>Sheet1!$E$1</c:f>
              <c:strCache>
                <c:ptCount val="1"/>
                <c:pt idx="0">
                  <c:v>After -Diastolic (lower number) 3</c:v>
                </c:pt>
              </c:strCache>
            </c:strRef>
          </c:tx>
          <c:spPr>
            <a:solidFill>
              <a:schemeClr val="accent4"/>
            </a:solidFill>
            <a:ln>
              <a:noFill/>
            </a:ln>
            <a:effectLst/>
          </c:spPr>
          <c:invertIfNegative val="0"/>
          <c:cat>
            <c:strRef>
              <c:f>Sheet1!$A$2:$A$10</c:f>
              <c:strCache>
                <c:ptCount val="9"/>
                <c:pt idx="0">
                  <c:v>Person 1 - Trial 1</c:v>
                </c:pt>
                <c:pt idx="1">
                  <c:v>Person 1 - Trial 2</c:v>
                </c:pt>
                <c:pt idx="2">
                  <c:v>Person 1 - Trial 3</c:v>
                </c:pt>
                <c:pt idx="3">
                  <c:v>Person 2 - Trial 1</c:v>
                </c:pt>
                <c:pt idx="4">
                  <c:v>Person 2- Trial 2</c:v>
                </c:pt>
                <c:pt idx="5">
                  <c:v>Person 2- Trial 3</c:v>
                </c:pt>
                <c:pt idx="6">
                  <c:v>Person 3 - Trial 1</c:v>
                </c:pt>
                <c:pt idx="7">
                  <c:v>Person 3 - Trial 2</c:v>
                </c:pt>
                <c:pt idx="8">
                  <c:v>Person 3 - Trial 3</c:v>
                </c:pt>
              </c:strCache>
            </c:strRef>
          </c:cat>
          <c:val>
            <c:numRef>
              <c:f>Sheet1!$E$2:$E$10</c:f>
              <c:numCache>
                <c:formatCode>General</c:formatCode>
                <c:ptCount val="9"/>
                <c:pt idx="0">
                  <c:v>77</c:v>
                </c:pt>
                <c:pt idx="1">
                  <c:v>84</c:v>
                </c:pt>
                <c:pt idx="2">
                  <c:v>80</c:v>
                </c:pt>
                <c:pt idx="3">
                  <c:v>86</c:v>
                </c:pt>
                <c:pt idx="4">
                  <c:v>87</c:v>
                </c:pt>
                <c:pt idx="5">
                  <c:v>88</c:v>
                </c:pt>
                <c:pt idx="6">
                  <c:v>101</c:v>
                </c:pt>
                <c:pt idx="7">
                  <c:v>100</c:v>
                </c:pt>
                <c:pt idx="8">
                  <c:v>98</c:v>
                </c:pt>
              </c:numCache>
            </c:numRef>
          </c:val>
          <c:extLst>
            <c:ext xmlns:c16="http://schemas.microsoft.com/office/drawing/2014/chart" uri="{C3380CC4-5D6E-409C-BE32-E72D297353CC}">
              <c16:uniqueId val="{00000003-2C6B-4BF9-AC65-33EF2C682BAF}"/>
            </c:ext>
          </c:extLst>
        </c:ser>
        <c:dLbls>
          <c:showLegendKey val="0"/>
          <c:showVal val="0"/>
          <c:showCatName val="0"/>
          <c:showSerName val="0"/>
          <c:showPercent val="0"/>
          <c:showBubbleSize val="0"/>
        </c:dLbls>
        <c:gapWidth val="219"/>
        <c:overlap val="-27"/>
        <c:axId val="503864672"/>
        <c:axId val="503865456"/>
      </c:barChart>
      <c:catAx>
        <c:axId val="50386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865456"/>
        <c:crosses val="autoZero"/>
        <c:auto val="1"/>
        <c:lblAlgn val="ctr"/>
        <c:lblOffset val="100"/>
        <c:noMultiLvlLbl val="0"/>
      </c:catAx>
      <c:valAx>
        <c:axId val="50386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86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4872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2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0475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628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450058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92875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42093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958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5748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1/10/2019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64694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1/10/2019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12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1/10/2019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655719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100" dirty="0" smtClean="0"/>
              <a:t>How does Exercise affect blood pressure?</a:t>
            </a:r>
            <a:br>
              <a:rPr lang="en-US" sz="5100" dirty="0" smtClean="0"/>
            </a:br>
            <a:r>
              <a:rPr lang="en-US" sz="5100" dirty="0"/>
              <a:t/>
            </a:r>
            <a:br>
              <a:rPr lang="en-US" sz="5100" dirty="0"/>
            </a:br>
            <a:r>
              <a:rPr lang="en-US" sz="5100" dirty="0" smtClean="0"/>
              <a:t/>
            </a:r>
            <a:br>
              <a:rPr lang="en-US" sz="5100" dirty="0" smtClean="0"/>
            </a:br>
            <a:r>
              <a:rPr lang="en-US" sz="5100" dirty="0" smtClean="0"/>
              <a:t>	</a:t>
            </a:r>
            <a:endParaRPr lang="en-US" sz="5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65" y="2897747"/>
            <a:ext cx="993565" cy="1191985"/>
          </a:xfrm>
          <a:prstGeom prst="rect">
            <a:avLst/>
          </a:prstGeo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0548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lstStyle/>
          <a:p>
            <a:pPr marL="0" indent="0">
              <a:buNone/>
            </a:pPr>
            <a:r>
              <a:rPr lang="en-US" dirty="0" smtClean="0"/>
              <a:t>The results proved my </a:t>
            </a:r>
            <a:r>
              <a:rPr lang="en-US" dirty="0"/>
              <a:t>hypothesis, of </a:t>
            </a:r>
            <a:r>
              <a:rPr lang="en-US" dirty="0" smtClean="0"/>
              <a:t>if </a:t>
            </a:r>
            <a:r>
              <a:rPr lang="en-US" dirty="0"/>
              <a:t>a person performs a aerobic exercise (running 500 m) for 5 </a:t>
            </a:r>
            <a:r>
              <a:rPr lang="en-US" dirty="0" smtClean="0"/>
              <a:t>minutes </a:t>
            </a:r>
            <a:r>
              <a:rPr lang="en-US" dirty="0"/>
              <a:t>then their blood pressure will </a:t>
            </a:r>
            <a:r>
              <a:rPr lang="en-US" dirty="0" smtClean="0"/>
              <a:t>rise, to be correct.  If a </a:t>
            </a:r>
            <a:r>
              <a:rPr lang="en-US" dirty="0"/>
              <a:t>person does aerobic exercise</a:t>
            </a:r>
            <a:r>
              <a:rPr lang="en-US" dirty="0" smtClean="0"/>
              <a:t>, </a:t>
            </a:r>
            <a:r>
              <a:rPr lang="en-US" dirty="0"/>
              <a:t>blood pressure will rise.  Blood pressure increased by exercise does not </a:t>
            </a:r>
            <a:r>
              <a:rPr lang="en-US" dirty="0" smtClean="0"/>
              <a:t>usually pose </a:t>
            </a:r>
            <a:r>
              <a:rPr lang="en-US" dirty="0"/>
              <a:t>a health risk, as it comes down quickly.  However, regularly high blood pressure can cause heart issues, shortness of breath and many other health issues and medical attention </a:t>
            </a:r>
            <a:r>
              <a:rPr lang="en-US" dirty="0" smtClean="0"/>
              <a:t>would be </a:t>
            </a:r>
            <a:r>
              <a:rPr lang="en-US" dirty="0"/>
              <a:t>necessary</a:t>
            </a:r>
            <a:r>
              <a:rPr lang="en-US" smtClean="0"/>
              <a:t>.  </a:t>
            </a:r>
            <a:endParaRPr lang="en-US" dirty="0"/>
          </a:p>
          <a:p>
            <a:pPr marL="0" indent="0">
              <a:buNone/>
            </a:pPr>
            <a:endParaRPr lang="en-US" dirty="0"/>
          </a:p>
        </p:txBody>
      </p:sp>
    </p:spTree>
    <p:extLst>
      <p:ext uri="{BB962C8B-B14F-4D97-AF65-F5344CB8AC3E}">
        <p14:creationId xmlns:p14="http://schemas.microsoft.com/office/powerpoint/2010/main" val="3397206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1251678" y="2286001"/>
            <a:ext cx="9953351" cy="3403599"/>
          </a:xfrm>
        </p:spPr>
        <p:txBody>
          <a:bodyPr>
            <a:noAutofit/>
          </a:bodyPr>
          <a:lstStyle/>
          <a:p>
            <a:r>
              <a:rPr lang="en-US" sz="1600" dirty="0">
                <a:latin typeface="Calibri" panose="020F0502020204030204" pitchFamily="34" charset="0"/>
                <a:cs typeface="Calibri" panose="020F0502020204030204" pitchFamily="34" charset="0"/>
              </a:rPr>
              <a:t>"Blood Pressure Before &amp; After Exercise" </a:t>
            </a:r>
            <a:r>
              <a:rPr lang="en-US" sz="1600" dirty="0" err="1">
                <a:latin typeface="Calibri" panose="020F0502020204030204" pitchFamily="34" charset="0"/>
                <a:cs typeface="Calibri" panose="020F0502020204030204" pitchFamily="34" charset="0"/>
              </a:rPr>
              <a:t>L</a:t>
            </a:r>
            <a:r>
              <a:rPr lang="en-US" sz="1600" dirty="0" err="1" smtClean="0">
                <a:latin typeface="Calibri" panose="020F0502020204030204" pitchFamily="34" charset="0"/>
                <a:cs typeface="Calibri" panose="020F0502020204030204" pitchFamily="34" charset="0"/>
              </a:rPr>
              <a:t>ivestrong</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Livestrong</a:t>
            </a:r>
            <a:r>
              <a:rPr lang="en-US" sz="1600" dirty="0" smtClean="0">
                <a:latin typeface="Calibri" panose="020F0502020204030204" pitchFamily="34" charset="0"/>
                <a:cs typeface="Calibri" panose="020F0502020204030204" pitchFamily="34" charset="0"/>
              </a:rPr>
              <a:t>, August 14 2017, https</a:t>
            </a:r>
            <a:r>
              <a:rPr lang="en-US" sz="1600" dirty="0">
                <a:latin typeface="Calibri" panose="020F0502020204030204" pitchFamily="34" charset="0"/>
                <a:cs typeface="Calibri" panose="020F0502020204030204" pitchFamily="34" charset="0"/>
              </a:rPr>
              <a:t>://www.livestrong.com/article/425759-blood-pressure-before-after-exercise</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"Should My Blood Pressure Be 120/80 Even After Exercise</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Verywellhealth</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Verywellhealth</a:t>
            </a:r>
            <a:r>
              <a:rPr lang="en-US" sz="1600" dirty="0" smtClean="0">
                <a:latin typeface="Calibri" panose="020F0502020204030204" pitchFamily="34" charset="0"/>
                <a:cs typeface="Calibri" panose="020F0502020204030204" pitchFamily="34" charset="0"/>
              </a:rPr>
              <a:t>, February 23 2018,https</a:t>
            </a:r>
            <a:r>
              <a:rPr lang="en-US" sz="1600" dirty="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www.verywell.com/should-my-blood-pressure-be-12080-even-after-exercise-1764088</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"High Blood Pressure Learning </a:t>
            </a:r>
            <a:r>
              <a:rPr lang="en-US" sz="1600" dirty="0" err="1" smtClean="0">
                <a:latin typeface="Calibri" panose="020F0502020204030204" pitchFamily="34" charset="0"/>
                <a:cs typeface="Calibri" panose="020F0502020204030204" pitchFamily="34" charset="0"/>
              </a:rPr>
              <a:t>Centerhttp</a:t>
            </a:r>
            <a:r>
              <a:rPr lang="en-US" sz="1600" dirty="0" smtClean="0">
                <a:latin typeface="Calibri" panose="020F0502020204030204" pitchFamily="34" charset="0"/>
                <a:cs typeface="Calibri" panose="020F0502020204030204" pitchFamily="34" charset="0"/>
              </a:rPr>
              <a:t>“ AARP, AARP //healthtools.aarp.org/learning-center/featured/high-blood-pressure</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"Measuring Blood </a:t>
            </a:r>
            <a:r>
              <a:rPr lang="en-US" sz="1600" dirty="0" smtClean="0">
                <a:latin typeface="Calibri" panose="020F0502020204030204" pitchFamily="34" charset="0"/>
                <a:cs typeface="Calibri" panose="020F0502020204030204" pitchFamily="34" charset="0"/>
              </a:rPr>
              <a:t>Pressure” CDC, CDC, https://www.cdc.gov/bloodpressure/measure.htm</a:t>
            </a:r>
          </a:p>
          <a:p>
            <a:r>
              <a:rPr lang="en-US" sz="1600" dirty="0" smtClean="0">
                <a:latin typeface="Calibri" panose="020F0502020204030204" pitchFamily="34" charset="0"/>
                <a:cs typeface="Calibri" panose="020F0502020204030204" pitchFamily="34" charset="0"/>
              </a:rPr>
              <a:t>“Understanding </a:t>
            </a:r>
            <a:r>
              <a:rPr lang="en-US" sz="1600" dirty="0">
                <a:latin typeface="Calibri" panose="020F0502020204030204" pitchFamily="34" charset="0"/>
                <a:cs typeface="Calibri" panose="020F0502020204030204" pitchFamily="34" charset="0"/>
              </a:rPr>
              <a:t>Blood Pressure</a:t>
            </a:r>
            <a:r>
              <a:rPr lang="en-US" sz="1600" dirty="0" smtClean="0">
                <a:latin typeface="Calibri" panose="020F0502020204030204" pitchFamily="34" charset="0"/>
                <a:cs typeface="Calibri" panose="020F0502020204030204" pitchFamily="34" charset="0"/>
              </a:rPr>
              <a:t>” American Heart Association, American Heart Association, February 19 2018, </a:t>
            </a:r>
            <a:r>
              <a:rPr lang="en-US" sz="1600" dirty="0">
                <a:latin typeface="Calibri" panose="020F0502020204030204" pitchFamily="34" charset="0"/>
                <a:cs typeface="Calibri" panose="020F0502020204030204" pitchFamily="34" charset="0"/>
              </a:rPr>
              <a:t>http://www.heart.org/HEARTORG/Conditions/HighBloodPressure/KnowYourNumbers/Understanding-Blood-Pressure-Readings_UCM_301764_Article.jsp#.WpsRq0xFx9A</a:t>
            </a:r>
          </a:p>
        </p:txBody>
      </p:sp>
    </p:spTree>
    <p:extLst>
      <p:ext uri="{BB962C8B-B14F-4D97-AF65-F5344CB8AC3E}">
        <p14:creationId xmlns:p14="http://schemas.microsoft.com/office/powerpoint/2010/main" val="411363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topic I decided to choose was how exercise affects your blood pressure.  Everyone exercises and everyone feels tired, so I wanted to see if your blood pressure gets higher, lower or stays the  same. </a:t>
            </a:r>
          </a:p>
          <a:p>
            <a:pPr marL="0" indent="0">
              <a:buNone/>
            </a:pPr>
            <a:r>
              <a:rPr lang="en-US" dirty="0" smtClean="0"/>
              <a:t>The </a:t>
            </a:r>
            <a:r>
              <a:rPr lang="en-US" dirty="0"/>
              <a:t>numbers that you see when you measure blood pressure are called systolic pressure, which is the upper number, and diastolic pressure, which is the lower number.  Systolic pressure is what indicates the pressure in your arteries when your beats and pumps out blood.  Diastolic pressure is the reading of the pressure in your arteries between beats of your heart</a:t>
            </a:r>
            <a:r>
              <a:rPr lang="en-US" dirty="0" smtClean="0"/>
              <a:t>.</a:t>
            </a:r>
          </a:p>
          <a:p>
            <a:pPr marL="0" indent="0">
              <a:buNone/>
            </a:pPr>
            <a:r>
              <a:rPr lang="en-US" dirty="0" smtClean="0"/>
              <a:t>Blood pressure is measured in mm Hg, which means millimeters of mercury.  In medicine, mercury is used as the standard unit of measurement for pressure.</a:t>
            </a:r>
          </a:p>
        </p:txBody>
      </p:sp>
    </p:spTree>
    <p:extLst>
      <p:ext uri="{BB962C8B-B14F-4D97-AF65-F5344CB8AC3E}">
        <p14:creationId xmlns:p14="http://schemas.microsoft.com/office/powerpoint/2010/main" val="49727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Variables</a:t>
            </a:r>
            <a:endParaRPr lang="en-US" dirty="0"/>
          </a:p>
        </p:txBody>
      </p:sp>
      <p:sp>
        <p:nvSpPr>
          <p:cNvPr id="3" name="Content Placeholder 2"/>
          <p:cNvSpPr>
            <a:spLocks noGrp="1"/>
          </p:cNvSpPr>
          <p:nvPr>
            <p:ph idx="1"/>
          </p:nvPr>
        </p:nvSpPr>
        <p:spPr/>
        <p:txBody>
          <a:bodyPr>
            <a:normAutofit/>
          </a:bodyPr>
          <a:lstStyle/>
          <a:p>
            <a:r>
              <a:rPr lang="en-US" dirty="0"/>
              <a:t>Independent Variable (IV) – </a:t>
            </a:r>
            <a:r>
              <a:rPr lang="en-US" dirty="0" smtClean="0"/>
              <a:t>Three people exercising</a:t>
            </a:r>
            <a:endParaRPr lang="en-US" dirty="0"/>
          </a:p>
          <a:p>
            <a:r>
              <a:rPr lang="en-US" dirty="0"/>
              <a:t>Dependent Variable (DV) – </a:t>
            </a:r>
            <a:r>
              <a:rPr lang="en-US" dirty="0" smtClean="0"/>
              <a:t>Blood pressure after exercise </a:t>
            </a:r>
            <a:endParaRPr lang="en-US" dirty="0"/>
          </a:p>
          <a:p>
            <a:r>
              <a:rPr lang="en-US" dirty="0"/>
              <a:t>Constant Variable (CV) – </a:t>
            </a:r>
            <a:r>
              <a:rPr lang="en-US" dirty="0" smtClean="0"/>
              <a:t>The distance ran (500 m)</a:t>
            </a:r>
            <a:endParaRPr lang="en-US" dirty="0"/>
          </a:p>
        </p:txBody>
      </p:sp>
    </p:spTree>
    <p:extLst>
      <p:ext uri="{BB962C8B-B14F-4D97-AF65-F5344CB8AC3E}">
        <p14:creationId xmlns:p14="http://schemas.microsoft.com/office/powerpoint/2010/main" val="242188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endParaRPr lang="en-US" dirty="0"/>
          </a:p>
        </p:txBody>
      </p:sp>
      <p:sp>
        <p:nvSpPr>
          <p:cNvPr id="3" name="Content Placeholder 2"/>
          <p:cNvSpPr>
            <a:spLocks noGrp="1"/>
          </p:cNvSpPr>
          <p:nvPr>
            <p:ph idx="1"/>
          </p:nvPr>
        </p:nvSpPr>
        <p:spPr/>
        <p:txBody>
          <a:bodyPr/>
          <a:lstStyle/>
          <a:p>
            <a:r>
              <a:rPr lang="en-US" dirty="0" smtClean="0"/>
              <a:t>Does increasing aerobic activity lead to an increase in heart rate? </a:t>
            </a:r>
            <a:endParaRPr lang="en-US" dirty="0"/>
          </a:p>
        </p:txBody>
      </p:sp>
    </p:spTree>
    <p:extLst>
      <p:ext uri="{BB962C8B-B14F-4D97-AF65-F5344CB8AC3E}">
        <p14:creationId xmlns:p14="http://schemas.microsoft.com/office/powerpoint/2010/main" val="192185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a person performs an aerobic exercise (running 500 m) for 5 minutes, then their blood pressure will rise.</a:t>
            </a:r>
          </a:p>
        </p:txBody>
      </p:sp>
    </p:spTree>
    <p:extLst>
      <p:ext uri="{BB962C8B-B14F-4D97-AF65-F5344CB8AC3E}">
        <p14:creationId xmlns:p14="http://schemas.microsoft.com/office/powerpoint/2010/main" val="197738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and other resources</a:t>
            </a:r>
            <a:endParaRPr lang="en-US" dirty="0"/>
          </a:p>
        </p:txBody>
      </p:sp>
      <p:sp>
        <p:nvSpPr>
          <p:cNvPr id="3" name="Content Placeholder 2"/>
          <p:cNvSpPr>
            <a:spLocks noGrp="1"/>
          </p:cNvSpPr>
          <p:nvPr>
            <p:ph idx="1"/>
          </p:nvPr>
        </p:nvSpPr>
        <p:spPr/>
        <p:txBody>
          <a:bodyPr/>
          <a:lstStyle/>
          <a:p>
            <a:r>
              <a:rPr lang="en-US" dirty="0" smtClean="0"/>
              <a:t>Blood pressure monitor </a:t>
            </a:r>
          </a:p>
          <a:p>
            <a:r>
              <a:rPr lang="en-US" dirty="0" smtClean="0"/>
              <a:t>Timer</a:t>
            </a:r>
          </a:p>
          <a:p>
            <a:r>
              <a:rPr lang="en-US" dirty="0" smtClean="0"/>
              <a:t>Three subjects of different age (12, 40, 70)</a:t>
            </a:r>
          </a:p>
          <a:p>
            <a:r>
              <a:rPr lang="en-US" dirty="0" smtClean="0"/>
              <a:t>Distance of 500 m marked out.  </a:t>
            </a:r>
          </a:p>
        </p:txBody>
      </p:sp>
    </p:spTree>
    <p:extLst>
      <p:ext uri="{BB962C8B-B14F-4D97-AF65-F5344CB8AC3E}">
        <p14:creationId xmlns:p14="http://schemas.microsoft.com/office/powerpoint/2010/main" val="181224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49704"/>
          </a:xfrm>
        </p:spPr>
        <p:txBody>
          <a:bodyPr>
            <a:normAutofit/>
          </a:bodyPr>
          <a:lstStyle/>
          <a:p>
            <a:r>
              <a:rPr lang="en-US" dirty="0" smtClean="0"/>
              <a:t>procedure</a:t>
            </a:r>
            <a:endParaRPr lang="en-US" dirty="0"/>
          </a:p>
        </p:txBody>
      </p:sp>
      <p:sp>
        <p:nvSpPr>
          <p:cNvPr id="3" name="Content Placeholder 2"/>
          <p:cNvSpPr>
            <a:spLocks noGrp="1"/>
          </p:cNvSpPr>
          <p:nvPr>
            <p:ph idx="1"/>
          </p:nvPr>
        </p:nvSpPr>
        <p:spPr>
          <a:xfrm>
            <a:off x="1251678" y="2286001"/>
            <a:ext cx="10069465" cy="4571999"/>
          </a:xfrm>
        </p:spPr>
        <p:txBody>
          <a:bodyPr/>
          <a:lstStyle/>
          <a:p>
            <a:pPr marL="0" indent="0">
              <a:buNone/>
            </a:pPr>
            <a:r>
              <a:rPr lang="en-US" dirty="0" smtClean="0"/>
              <a:t>The experiment is repeated three times.</a:t>
            </a:r>
          </a:p>
          <a:p>
            <a:pPr marL="457200" indent="-457200">
              <a:buAutoNum type="arabicPeriod"/>
            </a:pPr>
            <a:r>
              <a:rPr lang="en-US" dirty="0" smtClean="0"/>
              <a:t>Choose three subjects </a:t>
            </a:r>
            <a:r>
              <a:rPr lang="en-US" dirty="0"/>
              <a:t>f</a:t>
            </a:r>
            <a:r>
              <a:rPr lang="en-US" dirty="0" smtClean="0"/>
              <a:t>or the experiment</a:t>
            </a:r>
          </a:p>
          <a:p>
            <a:pPr marL="457200" indent="-457200">
              <a:buAutoNum type="arabicPeriod"/>
            </a:pPr>
            <a:r>
              <a:rPr lang="en-US" dirty="0" smtClean="0"/>
              <a:t>Take and record the pre-exercise blood pressure on all three subjects to use as a control.  </a:t>
            </a:r>
          </a:p>
          <a:p>
            <a:pPr marL="457200" indent="-457200">
              <a:buAutoNum type="arabicPeriod"/>
            </a:pPr>
            <a:r>
              <a:rPr lang="en-US" dirty="0" smtClean="0"/>
              <a:t>Subjects jogged the distance of 500m as quickly as possible</a:t>
            </a:r>
          </a:p>
          <a:p>
            <a:pPr marL="457200" indent="-457200">
              <a:buAutoNum type="arabicPeriod"/>
            </a:pPr>
            <a:r>
              <a:rPr lang="en-US" dirty="0" smtClean="0"/>
              <a:t>Immediately after exercise, blood pressure was taken again with blood pressure devise.  </a:t>
            </a:r>
          </a:p>
          <a:p>
            <a:pPr marL="457200" indent="-457200">
              <a:buAutoNum type="arabicPeriod"/>
            </a:pPr>
            <a:r>
              <a:rPr lang="en-US" dirty="0" smtClean="0"/>
              <a:t>Results were recorded</a:t>
            </a:r>
          </a:p>
          <a:p>
            <a:pPr marL="457200" indent="-457200">
              <a:buAutoNum type="arabicPeriod"/>
            </a:pPr>
            <a:r>
              <a:rPr lang="en-US" dirty="0" smtClean="0"/>
              <a:t>Subjects were given 24 hours to recover then tested two more times with 24 hours of rest in between.   </a:t>
            </a:r>
          </a:p>
          <a:p>
            <a:pPr marL="0" indent="0">
              <a:buNone/>
            </a:pPr>
            <a:r>
              <a:rPr lang="en-US" dirty="0" smtClean="0"/>
              <a:t>                                                    </a:t>
            </a:r>
          </a:p>
          <a:p>
            <a:pPr marL="0" indent="0">
              <a:buNone/>
            </a:pPr>
            <a:r>
              <a:rPr lang="en-US" dirty="0"/>
              <a:t> </a:t>
            </a:r>
            <a:r>
              <a:rPr lang="en-US" dirty="0" smtClean="0"/>
              <a:t>                                                      Example before and after blood pressure: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272" y="5349724"/>
            <a:ext cx="1207407" cy="1609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536" y="5221514"/>
            <a:ext cx="1265464" cy="1687286"/>
          </a:xfrm>
          <a:prstGeom prst="rect">
            <a:avLst/>
          </a:prstGeom>
        </p:spPr>
      </p:pic>
    </p:spTree>
    <p:extLst>
      <p:ext uri="{BB962C8B-B14F-4D97-AF65-F5344CB8AC3E}">
        <p14:creationId xmlns:p14="http://schemas.microsoft.com/office/powerpoint/2010/main" val="397527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observations</a:t>
            </a:r>
            <a:endParaRPr lang="en-US" dirty="0"/>
          </a:p>
        </p:txBody>
      </p:sp>
      <p:sp>
        <p:nvSpPr>
          <p:cNvPr id="5" name="Content Placeholder 4"/>
          <p:cNvSpPr>
            <a:spLocks noGrp="1"/>
          </p:cNvSpPr>
          <p:nvPr>
            <p:ph idx="1"/>
          </p:nvPr>
        </p:nvSpPr>
        <p:spPr/>
        <p:txBody>
          <a:bodyPr/>
          <a:lstStyle/>
          <a:p>
            <a:pPr marL="0" indent="0">
              <a:buNone/>
            </a:pPr>
            <a:r>
              <a:rPr lang="en-US" dirty="0" smtClean="0"/>
              <a:t>Data documented after exercise is shown on the table: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8669906"/>
              </p:ext>
            </p:extLst>
          </p:nvPr>
        </p:nvGraphicFramePr>
        <p:xfrm>
          <a:off x="1378857" y="2722637"/>
          <a:ext cx="8128000" cy="38557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Before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After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Increase/decrease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dirty="0" smtClean="0"/>
                        <a:t>Average for</a:t>
                      </a:r>
                      <a:r>
                        <a:rPr lang="en-US" sz="1400" baseline="0" dirty="0" smtClean="0"/>
                        <a:t> each </a:t>
                      </a:r>
                      <a:r>
                        <a:rPr lang="en-US" sz="1400" dirty="0" smtClean="0"/>
                        <a:t>person </a:t>
                      </a:r>
                      <a:endParaRPr lang="en-US" sz="1400" dirty="0"/>
                    </a:p>
                  </a:txBody>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1 - Trial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121/84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smtClean="0">
                          <a:effectLst/>
                          <a:latin typeface="Calibri" panose="020F0502020204030204" pitchFamily="34" charset="0"/>
                          <a:ea typeface="Calibri" panose="020F0502020204030204" pitchFamily="34" charset="0"/>
                          <a:cs typeface="Calibri" panose="020F0502020204030204" pitchFamily="34" charset="0"/>
                        </a:rPr>
                        <a:t>149/77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28</a:t>
                      </a:r>
                      <a:r>
                        <a:rPr lang="en-US" sz="1400" dirty="0" smtClean="0">
                          <a:effectLst/>
                          <a:latin typeface="Calibri" panose="020F0502020204030204" pitchFamily="34" charset="0"/>
                          <a:ea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1 - Trial 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120/82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151/84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31/2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dirty="0" smtClean="0"/>
                        <a:t>28/-3</a:t>
                      </a:r>
                      <a:endParaRPr lang="en-US" sz="1400" dirty="0"/>
                    </a:p>
                  </a:txBody>
                  <a:tcP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Person 1 - Trial 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124/83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148/80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24/-3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2 - Trial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 123/85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154/86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31/1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4"/>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2- Trial 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123/83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151/88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28/5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dirty="0" smtClean="0"/>
                        <a:t>29/3</a:t>
                      </a:r>
                      <a:endParaRPr lang="en-US" sz="1400" dirty="0"/>
                    </a:p>
                  </a:txBody>
                  <a:tcPr/>
                </a:tc>
                <a:extLst>
                  <a:ext uri="{0D108BD9-81ED-4DB2-BD59-A6C34878D82A}">
                    <a16:rowId xmlns:a16="http://schemas.microsoft.com/office/drawing/2014/main" val="10005"/>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2- Trial 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125/84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153/87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a:effectLst/>
                          <a:latin typeface="Calibri" panose="020F0502020204030204" pitchFamily="34" charset="0"/>
                          <a:ea typeface="Calibri" panose="020F0502020204030204" pitchFamily="34" charset="0"/>
                          <a:cs typeface="Calibri" panose="020F0502020204030204" pitchFamily="34" charset="0"/>
                        </a:rPr>
                        <a:t>28/3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6"/>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3 - Trial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141/72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180/101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39/29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7"/>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a:t>
                      </a:r>
                      <a:r>
                        <a:rPr lang="en-US" sz="1400" dirty="0" smtClean="0">
                          <a:effectLst/>
                          <a:latin typeface="Calibri" panose="020F0502020204030204" pitchFamily="34" charset="0"/>
                          <a:ea typeface="Calibri" panose="020F0502020204030204" pitchFamily="34" charset="0"/>
                          <a:cs typeface="Calibri" panose="020F0502020204030204" pitchFamily="34" charset="0"/>
                        </a:rPr>
                        <a:t>3 </a:t>
                      </a:r>
                      <a:r>
                        <a:rPr lang="en-US" sz="1400" dirty="0">
                          <a:effectLst/>
                          <a:latin typeface="Calibri" panose="020F0502020204030204" pitchFamily="34" charset="0"/>
                          <a:ea typeface="Calibri" panose="020F0502020204030204" pitchFamily="34" charset="0"/>
                          <a:cs typeface="Calibri" panose="020F0502020204030204" pitchFamily="34" charset="0"/>
                        </a:rPr>
                        <a:t>- Trial 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140/70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178/100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38/30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dirty="0" smtClean="0"/>
                        <a:t>38/28</a:t>
                      </a:r>
                      <a:endParaRPr lang="en-US" sz="1400" dirty="0"/>
                    </a:p>
                  </a:txBody>
                  <a:tcPr/>
                </a:tc>
                <a:extLst>
                  <a:ext uri="{0D108BD9-81ED-4DB2-BD59-A6C34878D82A}">
                    <a16:rowId xmlns:a16="http://schemas.microsoft.com/office/drawing/2014/main" val="10008"/>
                  </a:ext>
                </a:extLst>
              </a:tr>
              <a:tr h="370840">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Person 3 - Trial 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138/74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176/98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tabLst>
                          <a:tab pos="65151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38/24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US" sz="14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8576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observations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18687"/>
              </p:ext>
            </p:extLst>
          </p:nvPr>
        </p:nvGraphicFramePr>
        <p:xfrm>
          <a:off x="1250950" y="2286000"/>
          <a:ext cx="10179050" cy="359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403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604</TotalTime>
  <Words>613</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Badge</vt:lpstr>
      <vt:lpstr>How does Exercise affect blood pressure?    </vt:lpstr>
      <vt:lpstr>background</vt:lpstr>
      <vt:lpstr>Variables</vt:lpstr>
      <vt:lpstr>Problem </vt:lpstr>
      <vt:lpstr>hypothesis</vt:lpstr>
      <vt:lpstr>Materials and other resources</vt:lpstr>
      <vt:lpstr>procedure</vt:lpstr>
      <vt:lpstr>data / observations</vt:lpstr>
      <vt:lpstr>Data / observations</vt:lpstr>
      <vt:lpstr>conclusion</vt:lpstr>
      <vt:lpstr>Bibliography</vt:lpstr>
    </vt:vector>
  </TitlesOfParts>
  <Company>US Bancorp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vs. Feminism</dc:title>
  <dc:creator>Aljic, Meliha</dc:creator>
  <cp:lastModifiedBy>Stortzum, Lisa C.</cp:lastModifiedBy>
  <cp:revision>46</cp:revision>
  <dcterms:created xsi:type="dcterms:W3CDTF">2018-02-23T04:00:50Z</dcterms:created>
  <dcterms:modified xsi:type="dcterms:W3CDTF">2019-01-11T03:03:56Z</dcterms:modified>
</cp:coreProperties>
</file>