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259" r:id="rId6"/>
    <p:sldId id="264" r:id="rId7"/>
    <p:sldId id="266" r:id="rId8"/>
    <p:sldId id="260" r:id="rId9"/>
    <p:sldId id="261" r:id="rId10"/>
    <p:sldId id="262" r:id="rId11"/>
    <p:sldId id="263" r:id="rId12"/>
    <p:sldId id="265" r:id="rId13"/>
    <p:sldId id="267" r:id="rId14"/>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28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34C5D-AC74-425C-B85E-D3D05D7F2F30}" type="datetimeFigureOut">
              <a:rPr lang="en-US" smtClean="0"/>
              <a:t>3/31/2022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3E4B4-0CB6-4D3D-90A5-6FC720785558}" type="slidenum">
              <a:rPr lang="en-US" smtClean="0"/>
              <a:t>‹#›</a:t>
            </a:fld>
            <a:endParaRPr lang="en-US"/>
          </a:p>
        </p:txBody>
      </p:sp>
    </p:spTree>
    <p:extLst>
      <p:ext uri="{BB962C8B-B14F-4D97-AF65-F5344CB8AC3E}">
        <p14:creationId xmlns:p14="http://schemas.microsoft.com/office/powerpoint/2010/main" val="72283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A4DE3-B5C5-4AAE-8132-DD13FCB255F6}"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372510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A4DE3-B5C5-4AAE-8132-DD13FCB255F6}"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262808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A4DE3-B5C5-4AAE-8132-DD13FCB255F6}"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111542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A4DE3-B5C5-4AAE-8132-DD13FCB255F6}"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86441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4DE3-B5C5-4AAE-8132-DD13FCB255F6}"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331529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A4DE3-B5C5-4AAE-8132-DD13FCB255F6}"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84878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A4DE3-B5C5-4AAE-8132-DD13FCB255F6}"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312082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A4DE3-B5C5-4AAE-8132-DD13FCB255F6}"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206945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A4DE3-B5C5-4AAE-8132-DD13FCB255F6}"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273158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724A4DE3-B5C5-4AAE-8132-DD13FCB255F6}"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110805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724A4DE3-B5C5-4AAE-8132-DD13FCB255F6}"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34909-DE19-4EAC-AD54-B0E6B11EC8A0}" type="slidenum">
              <a:rPr lang="en-US" smtClean="0"/>
              <a:t>‹#›</a:t>
            </a:fld>
            <a:endParaRPr lang="en-US"/>
          </a:p>
        </p:txBody>
      </p:sp>
    </p:spTree>
    <p:extLst>
      <p:ext uri="{BB962C8B-B14F-4D97-AF65-F5344CB8AC3E}">
        <p14:creationId xmlns:p14="http://schemas.microsoft.com/office/powerpoint/2010/main" val="268558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724A4DE3-B5C5-4AAE-8132-DD13FCB255F6}" type="datetimeFigureOut">
              <a:rPr lang="en-US" smtClean="0"/>
              <a:t>3/31/2022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2E34909-DE19-4EAC-AD54-B0E6B11EC8A0}" type="slidenum">
              <a:rPr lang="en-US" smtClean="0"/>
              <a:t>‹#›</a:t>
            </a:fld>
            <a:endParaRPr lang="en-US"/>
          </a:p>
        </p:txBody>
      </p:sp>
    </p:spTree>
    <p:extLst>
      <p:ext uri="{BB962C8B-B14F-4D97-AF65-F5344CB8AC3E}">
        <p14:creationId xmlns:p14="http://schemas.microsoft.com/office/powerpoint/2010/main" val="662244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nserveturtles.org/information-sea-turtles-threats-marine-debris/" TargetMode="External"/><Relationship Id="rId13" Type="http://schemas.openxmlformats.org/officeDocument/2006/relationships/hyperlink" Target="https://ecofriendlycrafts.com/blogs/green-crafting/alternative-stuffings-for-all-your-projects" TargetMode="External"/><Relationship Id="rId3" Type="http://schemas.openxmlformats.org/officeDocument/2006/relationships/hyperlink" Target="https://lmacademics.com/wp-content/uploads/Vivian-Li.pdf" TargetMode="External"/><Relationship Id="rId7" Type="http://schemas.openxmlformats.org/officeDocument/2006/relationships/hyperlink" Target="https://blogs.colgate.edu/sustainability/2011/11/10/styrofoam-why-it-is-harmful-alternatives/" TargetMode="External"/><Relationship Id="rId12" Type="http://schemas.openxmlformats.org/officeDocument/2006/relationships/hyperlink" Target="https://recyclenation.com/2014/09/recycle-fiberglass/" TargetMode="External"/><Relationship Id="rId2" Type="http://schemas.openxmlformats.org/officeDocument/2006/relationships/hyperlink" Target="https://www.colorado.edu/ecenter/2021/04/15/hidden-damage-landfills" TargetMode="External"/><Relationship Id="rId1" Type="http://schemas.openxmlformats.org/officeDocument/2006/relationships/slideLayout" Target="../slideLayouts/slideLayout2.xml"/><Relationship Id="rId6" Type="http://schemas.openxmlformats.org/officeDocument/2006/relationships/hyperlink" Target="https://www.playgroundprofessionals.com/surfaces/rubber/life-recycled-tires-road-rubber-rubber-mulch" TargetMode="External"/><Relationship Id="rId11" Type="http://schemas.openxmlformats.org/officeDocument/2006/relationships/hyperlink" Target="https://www.popularmechanics.com/cars/car-technology/a22553570/waste-tires/" TargetMode="External"/><Relationship Id="rId5" Type="http://schemas.openxmlformats.org/officeDocument/2006/relationships/hyperlink" Target="https://greendiningalliance.org/2015/10/8-reasons-to-ban-styro-foam/" TargetMode="External"/><Relationship Id="rId10" Type="http://schemas.openxmlformats.org/officeDocument/2006/relationships/hyperlink" Target="https://wonderopolis.org/wonder/what-happens-to-old-tires" TargetMode="External"/><Relationship Id="rId4" Type="http://schemas.openxmlformats.org/officeDocument/2006/relationships/hyperlink" Target="https://www.statista.com/statistics/186346/number-of-landfills-in-us-municipal-solid-waste/" TargetMode="External"/><Relationship Id="rId9" Type="http://schemas.openxmlformats.org/officeDocument/2006/relationships/hyperlink" Target="https://stacker.com/stories/2682/how-long-it-takes-50-common-items-decompo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BC2D-E4D9-46B8-873A-DF73B1392A91}"/>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5CDFBC26-06C2-4862-A9B4-50E9C6875F57}"/>
              </a:ext>
            </a:extLst>
          </p:cNvPr>
          <p:cNvSpPr txBox="1"/>
          <p:nvPr/>
        </p:nvSpPr>
        <p:spPr>
          <a:xfrm>
            <a:off x="2070538" y="2175641"/>
            <a:ext cx="5917324" cy="784830"/>
          </a:xfrm>
          <a:prstGeom prst="rect">
            <a:avLst/>
          </a:prstGeom>
          <a:noFill/>
        </p:spPr>
        <p:txBody>
          <a:bodyPr wrap="square" rtlCol="0">
            <a:spAutoFit/>
          </a:bodyPr>
          <a:lstStyle/>
          <a:p>
            <a:r>
              <a:rPr lang="en-US" sz="4500" dirty="0">
                <a:solidFill>
                  <a:srgbClr val="000099"/>
                </a:solidFill>
                <a:effectLst>
                  <a:outerShdw blurRad="38100" dist="38100" dir="2700000" algn="tl">
                    <a:srgbClr val="000000">
                      <a:alpha val="43137"/>
                    </a:srgbClr>
                  </a:outerShdw>
                </a:effectLst>
              </a:rPr>
              <a:t>Thrown Away Insulation</a:t>
            </a:r>
          </a:p>
        </p:txBody>
      </p:sp>
      <p:sp>
        <p:nvSpPr>
          <p:cNvPr id="6" name="TextBox 5">
            <a:extLst>
              <a:ext uri="{FF2B5EF4-FFF2-40B4-BE49-F238E27FC236}">
                <a16:creationId xmlns:a16="http://schemas.microsoft.com/office/drawing/2014/main" id="{56B2FEBA-046E-486C-98BD-246F0823E242}"/>
              </a:ext>
            </a:extLst>
          </p:cNvPr>
          <p:cNvSpPr txBox="1"/>
          <p:nvPr/>
        </p:nvSpPr>
        <p:spPr>
          <a:xfrm>
            <a:off x="2617076" y="3447392"/>
            <a:ext cx="4498427" cy="2031325"/>
          </a:xfrm>
          <a:prstGeom prst="rect">
            <a:avLst/>
          </a:prstGeom>
          <a:noFill/>
        </p:spPr>
        <p:txBody>
          <a:bodyPr wrap="square" rtlCol="0">
            <a:spAutoFit/>
          </a:bodyPr>
          <a:lstStyle/>
          <a:p>
            <a:pPr algn="ctr"/>
            <a:r>
              <a:rPr lang="en-US" dirty="0">
                <a:latin typeface="Georgia" panose="02040502050405020303" pitchFamily="18" charset="0"/>
              </a:rPr>
              <a:t>This project is to reuse commonly thrown away materials as insulation.</a:t>
            </a:r>
          </a:p>
          <a:p>
            <a:pPr algn="ctr"/>
            <a:endParaRPr lang="en-US" dirty="0">
              <a:latin typeface="Georgia" panose="02040502050405020303" pitchFamily="18" charset="0"/>
            </a:endParaRPr>
          </a:p>
          <a:p>
            <a:pPr algn="ctr"/>
            <a:r>
              <a:rPr lang="en-US" dirty="0">
                <a:latin typeface="Georgia" panose="02040502050405020303" pitchFamily="18" charset="0"/>
              </a:rPr>
              <a:t>My target audience is anybody who needs insulation.</a:t>
            </a:r>
          </a:p>
          <a:p>
            <a:pPr algn="ctr"/>
            <a:endParaRPr lang="en-US" dirty="0">
              <a:latin typeface="Georgia" panose="02040502050405020303" pitchFamily="18" charset="0"/>
            </a:endParaRPr>
          </a:p>
          <a:p>
            <a:pPr algn="ctr"/>
            <a:endParaRPr lang="en-US" dirty="0"/>
          </a:p>
        </p:txBody>
      </p:sp>
    </p:spTree>
    <p:extLst>
      <p:ext uri="{BB962C8B-B14F-4D97-AF65-F5344CB8AC3E}">
        <p14:creationId xmlns:p14="http://schemas.microsoft.com/office/powerpoint/2010/main" val="16423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C04F3-E3DA-4AC0-AD73-20E732564856}"/>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7C63154E-2734-4FD1-8B80-35655ABC4587}"/>
              </a:ext>
            </a:extLst>
          </p:cNvPr>
          <p:cNvSpPr>
            <a:spLocks noGrp="1"/>
          </p:cNvSpPr>
          <p:nvPr>
            <p:ph type="title"/>
          </p:nvPr>
        </p:nvSpPr>
        <p:spPr/>
        <p:txBody>
          <a:bodyPr/>
          <a:lstStyle/>
          <a:p>
            <a:r>
              <a:rPr lang="en-US" sz="5400" dirty="0">
                <a:solidFill>
                  <a:srgbClr val="000099"/>
                </a:solidFill>
                <a:effectLst>
                  <a:outerShdw blurRad="38100" dist="38100" dir="2700000" algn="tl">
                    <a:srgbClr val="000000">
                      <a:alpha val="43137"/>
                    </a:srgbClr>
                  </a:outerShdw>
                </a:effectLst>
                <a:latin typeface="+mn-lt"/>
              </a:rPr>
              <a:t>Sites:</a:t>
            </a:r>
            <a:endParaRPr lang="en-US" dirty="0"/>
          </a:p>
        </p:txBody>
      </p:sp>
      <p:sp>
        <p:nvSpPr>
          <p:cNvPr id="3" name="Content Placeholder 2">
            <a:extLst>
              <a:ext uri="{FF2B5EF4-FFF2-40B4-BE49-F238E27FC236}">
                <a16:creationId xmlns:a16="http://schemas.microsoft.com/office/drawing/2014/main" id="{408BF4B1-992E-4430-930A-9A98418733E1}"/>
              </a:ext>
            </a:extLst>
          </p:cNvPr>
          <p:cNvSpPr>
            <a:spLocks noGrp="1"/>
          </p:cNvSpPr>
          <p:nvPr>
            <p:ph idx="1"/>
          </p:nvPr>
        </p:nvSpPr>
        <p:spPr/>
        <p:txBody>
          <a:bodyPr>
            <a:normAutofit fontScale="85000" lnSpcReduction="10000"/>
          </a:bodyPr>
          <a:lstStyle/>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2"/>
              </a:rPr>
              <a:t>https://www.colorado.edu/ecenter/2021/04/15/hidden-damage-landfills</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3"/>
              </a:rPr>
              <a:t>https://lmacademics.com/wp-content/uploads/Vivian-Li.pdf</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4"/>
              </a:rPr>
              <a:t>https://www.statista.com/statistics/186346/number-of-landfills-in-us-municipal-solid-waste/</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5"/>
              </a:rPr>
              <a:t>https://greendiningalliance.org/2015/10/8-reasons-to-ban-styro-foam/</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6"/>
              </a:rPr>
              <a:t>https://www.playgroundprofessionals.com/surfaces/rubber/life-recycled-tires-road-rubber-rubber-mulch</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7"/>
              </a:rPr>
              <a:t>https://blogs.colgate.edu/sustainability/2011/11/10/styrofoam-why-it-is-harmful-alternatives/</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8"/>
              </a:rPr>
              <a:t>https://conserveturtles.org/information-sea-turtles-threats-marine-debris/</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9"/>
              </a:rPr>
              <a:t>https://stacker.com/stories/2682/how-long-it-takes-50-common-items-decompose</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10"/>
              </a:rPr>
              <a:t>https://wonderopolis.org/wonder/what-happens-to-old-tires</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11"/>
              </a:rPr>
              <a:t>https://www.popularmechanics.com/cars/car-technology/a22553570/waste-tires/</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12"/>
              </a:rPr>
              <a:t>https://recyclenation.com/2014/09/recycle-fiberglass/</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r>
              <a:rPr lang="en-US"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13"/>
              </a:rPr>
              <a:t>https://ecofriendlycrafts.com/blogs/green-crafting/alternative-stuffings-for-all-your-projects</a:t>
            </a:r>
            <a:endParaRPr lang="en-US" dirty="0"/>
          </a:p>
        </p:txBody>
      </p:sp>
    </p:spTree>
    <p:extLst>
      <p:ext uri="{BB962C8B-B14F-4D97-AF65-F5344CB8AC3E}">
        <p14:creationId xmlns:p14="http://schemas.microsoft.com/office/powerpoint/2010/main" val="17465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BC2D-E4D9-46B8-873A-DF73B1392A91}"/>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5CDFBC26-06C2-4862-A9B4-50E9C6875F57}"/>
              </a:ext>
            </a:extLst>
          </p:cNvPr>
          <p:cNvSpPr txBox="1"/>
          <p:nvPr/>
        </p:nvSpPr>
        <p:spPr>
          <a:xfrm>
            <a:off x="2031122" y="793046"/>
            <a:ext cx="5996153" cy="784830"/>
          </a:xfrm>
          <a:prstGeom prst="rect">
            <a:avLst/>
          </a:prstGeom>
          <a:noFill/>
        </p:spPr>
        <p:txBody>
          <a:bodyPr wrap="square" rtlCol="0">
            <a:spAutoFit/>
          </a:bodyPr>
          <a:lstStyle/>
          <a:p>
            <a:r>
              <a:rPr lang="en-US" sz="4500" dirty="0">
                <a:solidFill>
                  <a:srgbClr val="000099"/>
                </a:solidFill>
                <a:effectLst>
                  <a:outerShdw blurRad="38100" dist="38100" dir="2700000" algn="tl">
                    <a:srgbClr val="000000">
                      <a:alpha val="43137"/>
                    </a:srgbClr>
                  </a:outerShdw>
                </a:effectLst>
              </a:rPr>
              <a:t>Background Information</a:t>
            </a:r>
          </a:p>
        </p:txBody>
      </p:sp>
      <p:sp>
        <p:nvSpPr>
          <p:cNvPr id="3" name="TextBox 2">
            <a:extLst>
              <a:ext uri="{FF2B5EF4-FFF2-40B4-BE49-F238E27FC236}">
                <a16:creationId xmlns:a16="http://schemas.microsoft.com/office/drawing/2014/main" id="{33D16A8E-D855-470A-A930-4F617C4C4ECE}"/>
              </a:ext>
            </a:extLst>
          </p:cNvPr>
          <p:cNvSpPr txBox="1"/>
          <p:nvPr/>
        </p:nvSpPr>
        <p:spPr>
          <a:xfrm>
            <a:off x="1034142" y="2108790"/>
            <a:ext cx="7990115" cy="4755148"/>
          </a:xfrm>
          <a:prstGeom prst="rect">
            <a:avLst/>
          </a:prstGeom>
          <a:noFill/>
        </p:spPr>
        <p:txBody>
          <a:bodyPr wrap="square" rtlCol="0">
            <a:spAutoFit/>
          </a:bodyPr>
          <a:lstStyle/>
          <a:p>
            <a:r>
              <a:rPr lang="en-US" dirty="0">
                <a:latin typeface="Georgia" panose="02040502050405020303" pitchFamily="18" charset="0"/>
              </a:rPr>
              <a:t>	</a:t>
            </a:r>
            <a:r>
              <a:rPr lang="en-US" dirty="0">
                <a:effectLst/>
                <a:latin typeface="Georgia" panose="02040502050405020303" pitchFamily="18" charset="0"/>
                <a:ea typeface="Calibri" panose="020F0502020204030204" pitchFamily="34" charset="0"/>
                <a:cs typeface="Times New Roman" panose="02020603050405020304" pitchFamily="18" charset="0"/>
              </a:rPr>
              <a:t>In a previous experiment called Insulastic, I reused plastic, plastic bags, and a mix of the two as insulation. The plastic bags worked the best. I would like to expand on that project to see if any other commonly thrown-away materials are better than the plastic bags. I will use rubber tire bits, foam and polyfill as Thrown Away Insulation. I am also improving Insulastic by using a plexiglass box to test instead of a wooden one. The wood for the box was at least ¾ in. wide, and I think the wood helped </a:t>
            </a:r>
            <a:r>
              <a:rPr lang="en-US" dirty="0">
                <a:latin typeface="Georgia" panose="02040502050405020303" pitchFamily="18" charset="0"/>
                <a:ea typeface="Calibri" panose="020F0502020204030204" pitchFamily="34" charset="0"/>
                <a:cs typeface="Times New Roman" panose="02020603050405020304" pitchFamily="18" charset="0"/>
              </a:rPr>
              <a:t>the insulation</a:t>
            </a:r>
            <a:r>
              <a:rPr lang="en-US" b="1" dirty="0">
                <a:effectLst/>
                <a:latin typeface="Georgia" panose="02040502050405020303" pitchFamily="18" charset="0"/>
                <a:ea typeface="Calibri" panose="020F0502020204030204" pitchFamily="34" charset="0"/>
                <a:cs typeface="Times New Roman" panose="02020603050405020304" pitchFamily="18" charset="0"/>
              </a:rPr>
              <a:t> </a:t>
            </a:r>
            <a:r>
              <a:rPr lang="en-US" dirty="0">
                <a:effectLst/>
                <a:latin typeface="Georgia" panose="02040502050405020303" pitchFamily="18" charset="0"/>
                <a:ea typeface="Calibri" panose="020F0502020204030204" pitchFamily="34" charset="0"/>
                <a:cs typeface="Times New Roman" panose="02020603050405020304" pitchFamily="18" charset="0"/>
              </a:rPr>
              <a:t>keep the heat trapped.</a:t>
            </a:r>
            <a:endParaRPr lang="en-US" dirty="0">
              <a:latin typeface="Georgia" panose="02040502050405020303" pitchFamily="18" charset="0"/>
              <a:ea typeface="Calibri" panose="020F0502020204030204" pitchFamily="34" charset="0"/>
              <a:cs typeface="Times New Roman" panose="02020603050405020304" pitchFamily="18" charset="0"/>
            </a:endParaRPr>
          </a:p>
          <a:p>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r>
              <a:rPr lang="en-US" dirty="0">
                <a:effectLst/>
                <a:latin typeface="Georgia" panose="02040502050405020303" pitchFamily="18" charset="0"/>
                <a:ea typeface="Calibri" panose="020F0502020204030204" pitchFamily="34" charset="0"/>
                <a:cs typeface="Times New Roman" panose="02020603050405020304" pitchFamily="18" charset="0"/>
              </a:rPr>
              <a:t>The purpose of this experiment is to test these other materials (rubber, foam and polyfill) as possible Thrown Away Insulation. The most common material used right now as insulation is fiberglass. Fiberglass is almost impossible to recycle and can’t decompose. This material is also very dangerous to the lungs, eyes, and skin. The reason is because the fiberglass particles (small pieces of glass) can be inhaled and cause respiratory ailments. It will also cause your eyes and skin to itch.</a:t>
            </a:r>
          </a:p>
          <a:p>
            <a:endParaRPr lang="en-US" sz="15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83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6298B2-DFDB-4F1F-BA08-3551C7C6AA41}"/>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21AED501-B443-4607-9FDC-87E06BEA14D9}"/>
              </a:ext>
            </a:extLst>
          </p:cNvPr>
          <p:cNvSpPr>
            <a:spLocks noGrp="1"/>
          </p:cNvSpPr>
          <p:nvPr>
            <p:ph type="title"/>
          </p:nvPr>
        </p:nvSpPr>
        <p:spPr>
          <a:xfrm>
            <a:off x="1564957" y="395336"/>
            <a:ext cx="6928485" cy="1294398"/>
          </a:xfrm>
        </p:spPr>
        <p:txBody>
          <a:bodyPr>
            <a:normAutofit fontScale="90000"/>
          </a:bodyPr>
          <a:lstStyle/>
          <a:p>
            <a:r>
              <a:rPr lang="en-US" sz="5400" dirty="0">
                <a:solidFill>
                  <a:srgbClr val="000099"/>
                </a:solidFill>
                <a:effectLst>
                  <a:outerShdw blurRad="38100" dist="38100" dir="2700000" algn="tl">
                    <a:srgbClr val="000000">
                      <a:alpha val="43137"/>
                    </a:srgbClr>
                  </a:outerShdw>
                </a:effectLst>
                <a:latin typeface="+mn-lt"/>
              </a:rPr>
              <a:t>Problem and Hypothesis</a:t>
            </a:r>
            <a:endParaRPr lang="en-US" dirty="0">
              <a:latin typeface="+mn-lt"/>
            </a:endParaRPr>
          </a:p>
        </p:txBody>
      </p:sp>
      <p:sp>
        <p:nvSpPr>
          <p:cNvPr id="3" name="Content Placeholder 2">
            <a:extLst>
              <a:ext uri="{FF2B5EF4-FFF2-40B4-BE49-F238E27FC236}">
                <a16:creationId xmlns:a16="http://schemas.microsoft.com/office/drawing/2014/main" id="{280BCEBB-016C-44BB-AF1D-B0440BA760F3}"/>
              </a:ext>
            </a:extLst>
          </p:cNvPr>
          <p:cNvSpPr>
            <a:spLocks noGrp="1"/>
          </p:cNvSpPr>
          <p:nvPr>
            <p:ph idx="1"/>
          </p:nvPr>
        </p:nvSpPr>
        <p:spPr>
          <a:xfrm>
            <a:off x="691514" y="1651094"/>
            <a:ext cx="5339171" cy="5511706"/>
          </a:xfrm>
        </p:spPr>
        <p:txBody>
          <a:bodyPr>
            <a:normAutofit lnSpcReduction="10000"/>
          </a:bodyPr>
          <a:lstStyle/>
          <a:p>
            <a:pPr marL="0" indent="0">
              <a:buNone/>
            </a:pPr>
            <a:r>
              <a:rPr lang="en-US" sz="1800" dirty="0">
                <a:effectLst/>
                <a:latin typeface="Georgia" panose="02040502050405020303" pitchFamily="18" charset="0"/>
                <a:ea typeface="Calibri" panose="020F0502020204030204" pitchFamily="34" charset="0"/>
                <a:cs typeface="Times New Roman" panose="02020603050405020304" pitchFamily="18" charset="0"/>
              </a:rPr>
              <a:t>        Landfills are all over the world. There are over 1,250 landfill facilities in the U.S. alone. They release CO2 and methane gas which are both greenhouse gases. These greenhouse gases contribute to global warming. Landfills also take up lots of valuable space. For example, the size of an average landfill is 600 acres. Trash also ends up in the oceans and kills marine life. It is estimated by the Sea Turtle Conservancy that over one million marine animals die per year from trash in the ocean.</a:t>
            </a:r>
          </a:p>
          <a:p>
            <a:pPr marL="0" indent="0">
              <a:buNone/>
            </a:pPr>
            <a:r>
              <a:rPr lang="en-US" sz="1800" dirty="0">
                <a:latin typeface="Georgia" panose="02040502050405020303" pitchFamily="18" charset="0"/>
                <a:ea typeface="Calibri" panose="020F0502020204030204" pitchFamily="34" charset="0"/>
                <a:cs typeface="Times New Roman" panose="02020603050405020304" pitchFamily="18" charset="0"/>
              </a:rPr>
              <a:t>        </a:t>
            </a:r>
            <a:r>
              <a:rPr lang="en-US" sz="1800" dirty="0">
                <a:effectLst/>
                <a:latin typeface="Georgia" panose="02040502050405020303" pitchFamily="18" charset="0"/>
                <a:ea typeface="Calibri" panose="020F0502020204030204" pitchFamily="34" charset="0"/>
                <a:cs typeface="Times New Roman" panose="02020603050405020304" pitchFamily="18" charset="0"/>
              </a:rPr>
              <a:t>A variety of materials and garbage can be found in landfills. Aside from plastic, the most commonly thrown-away material, rubber, foam and polyfill also contribute to landfills and trashcans.</a:t>
            </a:r>
          </a:p>
          <a:p>
            <a:pPr marL="0" indent="0">
              <a:buNone/>
            </a:pPr>
            <a:endParaRPr lang="en-US" sz="1800" dirty="0">
              <a:latin typeface="Georgia" panose="02040502050405020303" pitchFamily="18" charset="0"/>
              <a:ea typeface="Calibri" panose="020F0502020204030204" pitchFamily="34" charset="0"/>
              <a:cs typeface="Times New Roman" panose="02020603050405020304" pitchFamily="18" charset="0"/>
            </a:endParaRPr>
          </a:p>
          <a:p>
            <a:pPr marL="0" indent="0">
              <a:buNone/>
            </a:pPr>
            <a:r>
              <a:rPr lang="en-US" sz="1800" dirty="0">
                <a:effectLst/>
                <a:latin typeface="Georgia" panose="02040502050405020303" pitchFamily="18" charset="0"/>
                <a:ea typeface="Calibri" panose="020F0502020204030204" pitchFamily="34" charset="0"/>
                <a:cs typeface="Times New Roman" panose="02020603050405020304" pitchFamily="18" charset="0"/>
              </a:rPr>
              <a:t>Hypothesis: The hypothesis for this current experiment is that the polyfill Thrown Away Insulation will do better than the other materials, including the plastic bags.</a:t>
            </a:r>
          </a:p>
        </p:txBody>
      </p:sp>
      <p:pic>
        <p:nvPicPr>
          <p:cNvPr id="7" name="Picture 6">
            <a:extLst>
              <a:ext uri="{FF2B5EF4-FFF2-40B4-BE49-F238E27FC236}">
                <a16:creationId xmlns:a16="http://schemas.microsoft.com/office/drawing/2014/main" id="{621CD4F8-7EB1-4353-91C0-7176F8056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229" y="1990357"/>
            <a:ext cx="3253361" cy="2438323"/>
          </a:xfrm>
          <a:prstGeom prst="rect">
            <a:avLst/>
          </a:prstGeom>
        </p:spPr>
      </p:pic>
      <p:cxnSp>
        <p:nvCxnSpPr>
          <p:cNvPr id="9" name="Straight Connector 8">
            <a:extLst>
              <a:ext uri="{FF2B5EF4-FFF2-40B4-BE49-F238E27FC236}">
                <a16:creationId xmlns:a16="http://schemas.microsoft.com/office/drawing/2014/main" id="{57A934D5-1C8B-4D5F-8A62-874EFBD9E492}"/>
              </a:ext>
            </a:extLst>
          </p:cNvPr>
          <p:cNvCxnSpPr/>
          <p:nvPr/>
        </p:nvCxnSpPr>
        <p:spPr>
          <a:xfrm>
            <a:off x="609600" y="5580994"/>
            <a:ext cx="52033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752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0953F-35FD-4C61-B759-142124CE3F80}"/>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094A7C92-5E8C-4C0B-BD68-F5BC7E31E3C7}"/>
              </a:ext>
            </a:extLst>
          </p:cNvPr>
          <p:cNvSpPr>
            <a:spLocks noGrp="1"/>
          </p:cNvSpPr>
          <p:nvPr>
            <p:ph type="title"/>
          </p:nvPr>
        </p:nvSpPr>
        <p:spPr/>
        <p:txBody>
          <a:bodyPr>
            <a:normAutofit/>
          </a:bodyPr>
          <a:lstStyle/>
          <a:p>
            <a:pPr algn="ctr"/>
            <a:r>
              <a:rPr lang="en-US" sz="4500" dirty="0">
                <a:solidFill>
                  <a:srgbClr val="000099"/>
                </a:solidFill>
                <a:effectLst>
                  <a:outerShdw blurRad="38100" dist="38100" dir="2700000" algn="tl">
                    <a:srgbClr val="000000">
                      <a:alpha val="43137"/>
                    </a:srgbClr>
                  </a:outerShdw>
                </a:effectLst>
                <a:latin typeface="+mn-lt"/>
              </a:rPr>
              <a:t>Independent and Dependent Variables, Control and Constants</a:t>
            </a:r>
            <a:endParaRPr lang="en-US" sz="4500" dirty="0">
              <a:latin typeface="+mn-lt"/>
            </a:endParaRPr>
          </a:p>
        </p:txBody>
      </p:sp>
      <p:sp>
        <p:nvSpPr>
          <p:cNvPr id="3" name="Content Placeholder 2">
            <a:extLst>
              <a:ext uri="{FF2B5EF4-FFF2-40B4-BE49-F238E27FC236}">
                <a16:creationId xmlns:a16="http://schemas.microsoft.com/office/drawing/2014/main" id="{0E7DF3A9-C537-4E8B-9019-456DF83B7E84}"/>
              </a:ext>
            </a:extLst>
          </p:cNvPr>
          <p:cNvSpPr>
            <a:spLocks noGrp="1"/>
          </p:cNvSpPr>
          <p:nvPr>
            <p:ph idx="1"/>
          </p:nvPr>
        </p:nvSpPr>
        <p:spPr>
          <a:xfrm>
            <a:off x="691515" y="2142612"/>
            <a:ext cx="8675370" cy="4931516"/>
          </a:xfrm>
        </p:spPr>
        <p:txBody>
          <a:bodyPr>
            <a:normAutofit/>
          </a:bodyPr>
          <a:lstStyle/>
          <a:p>
            <a:pPr marL="0" indent="0">
              <a:buNone/>
            </a:pPr>
            <a:r>
              <a:rPr lang="en-US" sz="2400" b="1" u="sng" dirty="0"/>
              <a:t>Independent Variable:</a:t>
            </a:r>
            <a:r>
              <a:rPr lang="en-US" sz="2400" dirty="0"/>
              <a:t> Type of insulation.</a:t>
            </a:r>
          </a:p>
          <a:p>
            <a:pPr marL="0" indent="0">
              <a:buNone/>
            </a:pPr>
            <a:r>
              <a:rPr lang="en-US" sz="2400" b="1" u="sng" dirty="0"/>
              <a:t>Dependent Variables:</a:t>
            </a:r>
            <a:r>
              <a:rPr lang="en-US" sz="2400" dirty="0"/>
              <a:t> The temperature in the testing box.</a:t>
            </a:r>
          </a:p>
          <a:p>
            <a:pPr marL="0" indent="0">
              <a:buNone/>
            </a:pPr>
            <a:endParaRPr lang="en-US" sz="2400" dirty="0"/>
          </a:p>
          <a:p>
            <a:pPr marL="0" indent="0">
              <a:buNone/>
            </a:pPr>
            <a:r>
              <a:rPr lang="en-US" sz="2400" b="1" u="sng" dirty="0"/>
              <a:t>Constants:</a:t>
            </a:r>
          </a:p>
          <a:p>
            <a:r>
              <a:rPr lang="en-US" sz="2400" dirty="0"/>
              <a:t>Heat of the bread warmer</a:t>
            </a:r>
          </a:p>
          <a:p>
            <a:r>
              <a:rPr lang="en-US" sz="2400" dirty="0"/>
              <a:t>Amount of insulation</a:t>
            </a:r>
          </a:p>
          <a:p>
            <a:endParaRPr lang="en-US" sz="2400" dirty="0"/>
          </a:p>
          <a:p>
            <a:pPr marL="0" indent="0">
              <a:buNone/>
            </a:pPr>
            <a:r>
              <a:rPr lang="en-US" sz="2400" b="1" u="sng" dirty="0"/>
              <a:t>Controls:</a:t>
            </a:r>
            <a:r>
              <a:rPr lang="en-US" sz="2400" dirty="0"/>
              <a:t> The negative control was no insulation to see how the temperature in the box decreases without insulation. The positive control was fiberglass insulation to see how the temperature in box decreases with real insulation.</a:t>
            </a:r>
            <a:endParaRPr lang="en-US" sz="2400" b="1" u="sng" dirty="0"/>
          </a:p>
        </p:txBody>
      </p:sp>
      <p:sp>
        <p:nvSpPr>
          <p:cNvPr id="5" name="TextBox 4">
            <a:extLst>
              <a:ext uri="{FF2B5EF4-FFF2-40B4-BE49-F238E27FC236}">
                <a16:creationId xmlns:a16="http://schemas.microsoft.com/office/drawing/2014/main" id="{5DF871F2-F5B8-4998-9930-A38E0D2FF47B}"/>
              </a:ext>
            </a:extLst>
          </p:cNvPr>
          <p:cNvSpPr txBox="1"/>
          <p:nvPr/>
        </p:nvSpPr>
        <p:spPr>
          <a:xfrm>
            <a:off x="4656079" y="3965777"/>
            <a:ext cx="301647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testing box</a:t>
            </a:r>
          </a:p>
          <a:p>
            <a:pPr marL="342900" indent="-342900">
              <a:buFont typeface="Arial" panose="020B0604020202020204" pitchFamily="34" charset="0"/>
              <a:buChar char="•"/>
            </a:pPr>
            <a:r>
              <a:rPr lang="en-US" sz="2400" dirty="0"/>
              <a:t>The thermometer</a:t>
            </a:r>
          </a:p>
          <a:p>
            <a:endParaRPr lang="en-US" sz="2400" dirty="0"/>
          </a:p>
        </p:txBody>
      </p:sp>
    </p:spTree>
    <p:extLst>
      <p:ext uri="{BB962C8B-B14F-4D97-AF65-F5344CB8AC3E}">
        <p14:creationId xmlns:p14="http://schemas.microsoft.com/office/powerpoint/2010/main" val="251791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BC2D-E4D9-46B8-873A-DF73B1392A91}"/>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pic>
        <p:nvPicPr>
          <p:cNvPr id="12" name="Picture 11">
            <a:extLst>
              <a:ext uri="{FF2B5EF4-FFF2-40B4-BE49-F238E27FC236}">
                <a16:creationId xmlns:a16="http://schemas.microsoft.com/office/drawing/2014/main" id="{85E81B33-2796-43CE-84A4-3DE7BDF6CA1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357" t="3853" r="1660" b="7910"/>
          <a:stretch/>
        </p:blipFill>
        <p:spPr>
          <a:xfrm>
            <a:off x="920195" y="4554663"/>
            <a:ext cx="2182572" cy="2507268"/>
          </a:xfrm>
          <a:prstGeom prst="rect">
            <a:avLst/>
          </a:prstGeom>
        </p:spPr>
      </p:pic>
      <p:sp>
        <p:nvSpPr>
          <p:cNvPr id="5" name="TextBox 4">
            <a:extLst>
              <a:ext uri="{FF2B5EF4-FFF2-40B4-BE49-F238E27FC236}">
                <a16:creationId xmlns:a16="http://schemas.microsoft.com/office/drawing/2014/main" id="{5CDFBC26-06C2-4862-A9B4-50E9C6875F57}"/>
              </a:ext>
            </a:extLst>
          </p:cNvPr>
          <p:cNvSpPr txBox="1"/>
          <p:nvPr/>
        </p:nvSpPr>
        <p:spPr>
          <a:xfrm>
            <a:off x="2916894" y="805059"/>
            <a:ext cx="4177862" cy="784830"/>
          </a:xfrm>
          <a:prstGeom prst="rect">
            <a:avLst/>
          </a:prstGeom>
          <a:noFill/>
        </p:spPr>
        <p:txBody>
          <a:bodyPr wrap="square" rtlCol="0">
            <a:spAutoFit/>
          </a:bodyPr>
          <a:lstStyle/>
          <a:p>
            <a:r>
              <a:rPr lang="en-US" sz="4500" dirty="0">
                <a:solidFill>
                  <a:srgbClr val="000099"/>
                </a:solidFill>
                <a:effectLst>
                  <a:outerShdw blurRad="38100" dist="38100" dir="2700000" algn="tl">
                    <a:srgbClr val="000000">
                      <a:alpha val="43137"/>
                    </a:srgbClr>
                  </a:outerShdw>
                </a:effectLst>
              </a:rPr>
              <a:t>Imagine and Plan</a:t>
            </a:r>
          </a:p>
        </p:txBody>
      </p:sp>
      <p:sp>
        <p:nvSpPr>
          <p:cNvPr id="8" name="TextBox 7">
            <a:extLst>
              <a:ext uri="{FF2B5EF4-FFF2-40B4-BE49-F238E27FC236}">
                <a16:creationId xmlns:a16="http://schemas.microsoft.com/office/drawing/2014/main" id="{3D82DF23-CB90-40D7-8EE4-D4F0BC06F32D}"/>
              </a:ext>
            </a:extLst>
          </p:cNvPr>
          <p:cNvSpPr txBox="1"/>
          <p:nvPr/>
        </p:nvSpPr>
        <p:spPr>
          <a:xfrm>
            <a:off x="805918" y="2118977"/>
            <a:ext cx="837111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Design #1- Rubber mulch</a:t>
            </a:r>
          </a:p>
          <a:p>
            <a:pPr marL="285750" indent="-285750">
              <a:buFont typeface="Arial" panose="020B0604020202020204" pitchFamily="34" charset="0"/>
              <a:buChar char="•"/>
            </a:pPr>
            <a:r>
              <a:rPr lang="en-US" dirty="0"/>
              <a:t>Design #2- Foam</a:t>
            </a:r>
          </a:p>
          <a:p>
            <a:pPr marL="285750" indent="-285750">
              <a:buFont typeface="Arial" panose="020B0604020202020204" pitchFamily="34" charset="0"/>
              <a:buChar char="•"/>
            </a:pPr>
            <a:r>
              <a:rPr lang="en-US" dirty="0"/>
              <a:t>Design #3- Polyester Polyfill</a:t>
            </a:r>
          </a:p>
          <a:p>
            <a:pPr marL="285750" indent="-285750">
              <a:buFont typeface="Arial" panose="020B0604020202020204" pitchFamily="34" charset="0"/>
              <a:buChar char="•"/>
            </a:pPr>
            <a:r>
              <a:rPr lang="en-US" dirty="0"/>
              <a:t>Design #4- No insulation</a:t>
            </a:r>
          </a:p>
          <a:p>
            <a:pPr marL="285750" indent="-285750">
              <a:buFont typeface="Arial" panose="020B0604020202020204" pitchFamily="34" charset="0"/>
              <a:buChar char="•"/>
            </a:pPr>
            <a:r>
              <a:rPr lang="en-US" dirty="0"/>
              <a:t>Design #5- Fiberglass insulation</a:t>
            </a:r>
          </a:p>
          <a:p>
            <a:pPr marL="285750" indent="-285750">
              <a:buFont typeface="Arial" panose="020B0604020202020204" pitchFamily="34" charset="0"/>
              <a:buChar char="•"/>
            </a:pPr>
            <a:r>
              <a:rPr lang="en-US" dirty="0"/>
              <a:t>Design #6- Plastic Bags</a:t>
            </a:r>
          </a:p>
        </p:txBody>
      </p:sp>
      <p:sp>
        <p:nvSpPr>
          <p:cNvPr id="13" name="TextBox 12">
            <a:extLst>
              <a:ext uri="{FF2B5EF4-FFF2-40B4-BE49-F238E27FC236}">
                <a16:creationId xmlns:a16="http://schemas.microsoft.com/office/drawing/2014/main" id="{3AC0D013-E470-40C4-BE74-F395960C1DC5}"/>
              </a:ext>
            </a:extLst>
          </p:cNvPr>
          <p:cNvSpPr txBox="1"/>
          <p:nvPr/>
        </p:nvSpPr>
        <p:spPr>
          <a:xfrm>
            <a:off x="3329494" y="5076245"/>
            <a:ext cx="6139564" cy="1200329"/>
          </a:xfrm>
          <a:prstGeom prst="rect">
            <a:avLst/>
          </a:prstGeom>
          <a:noFill/>
        </p:spPr>
        <p:txBody>
          <a:bodyPr wrap="square" rtlCol="0">
            <a:spAutoFit/>
          </a:bodyPr>
          <a:lstStyle/>
          <a:p>
            <a:pPr algn="just" defTabSz="457218">
              <a:spcBef>
                <a:spcPts val="600"/>
              </a:spcBef>
              <a:spcAft>
                <a:spcPts val="600"/>
              </a:spcAft>
              <a:defRPr/>
            </a:pPr>
            <a:r>
              <a:rPr lang="en-US" sz="1800" dirty="0">
                <a:solidFill>
                  <a:prstClr val="black"/>
                </a:solidFill>
                <a:latin typeface="Calibri" panose="020F0502020204030204"/>
              </a:rPr>
              <a:t>The </a:t>
            </a:r>
            <a:r>
              <a:rPr lang="en-US" dirty="0">
                <a:solidFill>
                  <a:prstClr val="black"/>
                </a:solidFill>
                <a:latin typeface="Calibri" panose="020F0502020204030204"/>
              </a:rPr>
              <a:t>Thrown Away Insulation</a:t>
            </a:r>
            <a:r>
              <a:rPr lang="en-US" sz="1800" dirty="0">
                <a:solidFill>
                  <a:prstClr val="black"/>
                </a:solidFill>
                <a:latin typeface="Calibri" panose="020F0502020204030204"/>
              </a:rPr>
              <a:t> will be tested in the new testing box (See side picture). The </a:t>
            </a:r>
            <a:r>
              <a:rPr lang="en-US" dirty="0">
                <a:solidFill>
                  <a:prstClr val="black"/>
                </a:solidFill>
                <a:latin typeface="Calibri" panose="020F0502020204030204"/>
              </a:rPr>
              <a:t>Thrown Away Insulation</a:t>
            </a:r>
            <a:r>
              <a:rPr lang="en-US" sz="1800" dirty="0">
                <a:solidFill>
                  <a:prstClr val="black"/>
                </a:solidFill>
                <a:latin typeface="Calibri" panose="020F0502020204030204"/>
              </a:rPr>
              <a:t> will be put in between the two boxes and then </a:t>
            </a:r>
            <a:r>
              <a:rPr lang="en-US" dirty="0">
                <a:solidFill>
                  <a:prstClr val="black"/>
                </a:solidFill>
                <a:latin typeface="Calibri" panose="020F0502020204030204"/>
              </a:rPr>
              <a:t>closed with the lid of the larger box</a:t>
            </a:r>
            <a:r>
              <a:rPr lang="en-US" sz="1800" dirty="0">
                <a:solidFill>
                  <a:prstClr val="black"/>
                </a:solidFill>
                <a:latin typeface="Calibri" panose="020F0502020204030204"/>
              </a:rPr>
              <a:t>. The testing box is made out of plexiglass. </a:t>
            </a:r>
          </a:p>
        </p:txBody>
      </p:sp>
      <p:pic>
        <p:nvPicPr>
          <p:cNvPr id="9" name="Picture 8">
            <a:extLst>
              <a:ext uri="{FF2B5EF4-FFF2-40B4-BE49-F238E27FC236}">
                <a16:creationId xmlns:a16="http://schemas.microsoft.com/office/drawing/2014/main" id="{760FB757-11A4-4427-A151-DDA64B928F2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6437" t="4546" r="513" b="28092"/>
          <a:stretch/>
        </p:blipFill>
        <p:spPr>
          <a:xfrm>
            <a:off x="4362770" y="1822243"/>
            <a:ext cx="3835297" cy="2652531"/>
          </a:xfrm>
          <a:prstGeom prst="rect">
            <a:avLst/>
          </a:prstGeom>
        </p:spPr>
      </p:pic>
    </p:spTree>
    <p:extLst>
      <p:ext uri="{BB962C8B-B14F-4D97-AF65-F5344CB8AC3E}">
        <p14:creationId xmlns:p14="http://schemas.microsoft.com/office/powerpoint/2010/main" val="402188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BC2D-E4D9-46B8-873A-DF73B1392A91}"/>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45EBB344-DAA7-4E57-A143-C35A335FF09E}"/>
              </a:ext>
            </a:extLst>
          </p:cNvPr>
          <p:cNvSpPr txBox="1"/>
          <p:nvPr/>
        </p:nvSpPr>
        <p:spPr>
          <a:xfrm>
            <a:off x="5622367" y="1414006"/>
            <a:ext cx="3891747" cy="5909310"/>
          </a:xfrm>
          <a:prstGeom prst="rect">
            <a:avLst/>
          </a:prstGeom>
          <a:noFill/>
        </p:spPr>
        <p:txBody>
          <a:bodyPr wrap="square" rtlCol="0">
            <a:spAutoFit/>
          </a:bodyPr>
          <a:lstStyle/>
          <a:p>
            <a:r>
              <a:rPr lang="en-US" dirty="0"/>
              <a:t>Materials needed to make the testing boxes are plexiglass, duct tape, small wooden strips, drill, hot glue and cardboard. </a:t>
            </a:r>
          </a:p>
          <a:p>
            <a:endParaRPr lang="en-US" dirty="0"/>
          </a:p>
          <a:p>
            <a:r>
              <a:rPr lang="en-US" dirty="0"/>
              <a:t>I used the cardboard as a stand to hold the small box up.</a:t>
            </a:r>
          </a:p>
          <a:p>
            <a:endParaRPr lang="en-US" dirty="0"/>
          </a:p>
          <a:p>
            <a:r>
              <a:rPr lang="en-US" dirty="0"/>
              <a:t>The materials for testing are, the testing boxes, digital thermometer, timer, notebook, pencil, a bread warmer and the Thrown Away Insulation.  </a:t>
            </a:r>
          </a:p>
          <a:p>
            <a:endParaRPr lang="en-US" dirty="0"/>
          </a:p>
          <a:p>
            <a:r>
              <a:rPr lang="en-US" dirty="0"/>
              <a:t>Steps to prepare the Thrown Away Insulation: </a:t>
            </a:r>
          </a:p>
          <a:p>
            <a:r>
              <a:rPr lang="en-US" b="1" dirty="0"/>
              <a:t>Step 1. </a:t>
            </a:r>
            <a:r>
              <a:rPr lang="en-US" dirty="0"/>
              <a:t>The rubber mulch was gathered.</a:t>
            </a:r>
            <a:endParaRPr lang="en-US" b="1" dirty="0"/>
          </a:p>
          <a:p>
            <a:r>
              <a:rPr lang="en-US" b="1" dirty="0"/>
              <a:t>Step 2. </a:t>
            </a:r>
            <a:r>
              <a:rPr lang="en-US" dirty="0"/>
              <a:t>The foam was gathered and cut up into rectangle shapes.</a:t>
            </a:r>
            <a:endParaRPr lang="en-US" b="1" dirty="0"/>
          </a:p>
          <a:p>
            <a:r>
              <a:rPr lang="en-US" b="1" dirty="0"/>
              <a:t>Step 3. </a:t>
            </a:r>
            <a:r>
              <a:rPr lang="en-US" dirty="0"/>
              <a:t>The polyfill was gathered.</a:t>
            </a:r>
          </a:p>
        </p:txBody>
      </p:sp>
      <p:pic>
        <p:nvPicPr>
          <p:cNvPr id="21" name="Picture 20">
            <a:extLst>
              <a:ext uri="{FF2B5EF4-FFF2-40B4-BE49-F238E27FC236}">
                <a16:creationId xmlns:a16="http://schemas.microsoft.com/office/drawing/2014/main" id="{58F9A1DF-DB56-4430-AF87-97D45E6DA0AA}"/>
              </a:ext>
            </a:extLst>
          </p:cNvPr>
          <p:cNvPicPr>
            <a:picLocks noChangeAspect="1"/>
          </p:cNvPicPr>
          <p:nvPr/>
        </p:nvPicPr>
        <p:blipFill rotWithShape="1">
          <a:blip r:embed="rId2"/>
          <a:srcRect l="4365" t="5865" r="3354" b="6638"/>
          <a:stretch/>
        </p:blipFill>
        <p:spPr>
          <a:xfrm>
            <a:off x="693912" y="735541"/>
            <a:ext cx="4691743" cy="6301318"/>
          </a:xfrm>
          <a:prstGeom prst="rect">
            <a:avLst/>
          </a:prstGeom>
        </p:spPr>
      </p:pic>
      <p:sp>
        <p:nvSpPr>
          <p:cNvPr id="5" name="TextBox 4">
            <a:extLst>
              <a:ext uri="{FF2B5EF4-FFF2-40B4-BE49-F238E27FC236}">
                <a16:creationId xmlns:a16="http://schemas.microsoft.com/office/drawing/2014/main" id="{5CDFBC26-06C2-4862-A9B4-50E9C6875F57}"/>
              </a:ext>
            </a:extLst>
          </p:cNvPr>
          <p:cNvSpPr txBox="1"/>
          <p:nvPr/>
        </p:nvSpPr>
        <p:spPr>
          <a:xfrm>
            <a:off x="6452256" y="543188"/>
            <a:ext cx="1715003" cy="784830"/>
          </a:xfrm>
          <a:prstGeom prst="rect">
            <a:avLst/>
          </a:prstGeom>
          <a:noFill/>
        </p:spPr>
        <p:txBody>
          <a:bodyPr wrap="square" rtlCol="0">
            <a:spAutoFit/>
          </a:bodyPr>
          <a:lstStyle/>
          <a:p>
            <a:r>
              <a:rPr lang="en-US" sz="4500" dirty="0">
                <a:solidFill>
                  <a:srgbClr val="000099"/>
                </a:solidFill>
                <a:effectLst>
                  <a:outerShdw blurRad="38100" dist="38100" dir="2700000" algn="tl">
                    <a:srgbClr val="000000">
                      <a:alpha val="43137"/>
                    </a:srgbClr>
                  </a:outerShdw>
                </a:effectLst>
              </a:rPr>
              <a:t>Create</a:t>
            </a:r>
          </a:p>
        </p:txBody>
      </p:sp>
    </p:spTree>
    <p:extLst>
      <p:ext uri="{BB962C8B-B14F-4D97-AF65-F5344CB8AC3E}">
        <p14:creationId xmlns:p14="http://schemas.microsoft.com/office/powerpoint/2010/main" val="257557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BC2D-E4D9-46B8-873A-DF73B1392A91}"/>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257BD907-36E5-4B96-83A9-9719AE32A92E}"/>
              </a:ext>
            </a:extLst>
          </p:cNvPr>
          <p:cNvSpPr txBox="1"/>
          <p:nvPr/>
        </p:nvSpPr>
        <p:spPr>
          <a:xfrm>
            <a:off x="888877" y="1934196"/>
            <a:ext cx="8212876" cy="646331"/>
          </a:xfrm>
          <a:prstGeom prst="rect">
            <a:avLst/>
          </a:prstGeom>
          <a:noFill/>
        </p:spPr>
        <p:txBody>
          <a:bodyPr wrap="square" rtlCol="0">
            <a:spAutoFit/>
          </a:bodyPr>
          <a:lstStyle/>
          <a:p>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sp>
        <p:nvSpPr>
          <p:cNvPr id="6" name="Title 5">
            <a:extLst>
              <a:ext uri="{FF2B5EF4-FFF2-40B4-BE49-F238E27FC236}">
                <a16:creationId xmlns:a16="http://schemas.microsoft.com/office/drawing/2014/main" id="{F2D5EA55-9883-4F88-938C-265C68446953}"/>
              </a:ext>
            </a:extLst>
          </p:cNvPr>
          <p:cNvSpPr>
            <a:spLocks noGrp="1"/>
          </p:cNvSpPr>
          <p:nvPr>
            <p:ph type="title"/>
          </p:nvPr>
        </p:nvSpPr>
        <p:spPr>
          <a:xfrm>
            <a:off x="3446958" y="432866"/>
            <a:ext cx="3096714" cy="800835"/>
          </a:xfrm>
        </p:spPr>
        <p:txBody>
          <a:bodyPr>
            <a:normAutofit fontScale="90000"/>
          </a:bodyPr>
          <a:lstStyle/>
          <a:p>
            <a:r>
              <a:rPr lang="en-US" sz="5400" dirty="0">
                <a:solidFill>
                  <a:srgbClr val="000099"/>
                </a:solidFill>
                <a:effectLst>
                  <a:outerShdw blurRad="38100" dist="38100" dir="2700000" algn="tl">
                    <a:srgbClr val="000000">
                      <a:alpha val="43137"/>
                    </a:srgbClr>
                  </a:outerShdw>
                </a:effectLst>
                <a:latin typeface="+mn-lt"/>
              </a:rPr>
              <a:t>Data Table</a:t>
            </a:r>
            <a:endParaRPr lang="en-US" dirty="0">
              <a:latin typeface="+mn-lt"/>
            </a:endParaRPr>
          </a:p>
        </p:txBody>
      </p:sp>
      <p:pic>
        <p:nvPicPr>
          <p:cNvPr id="8" name="Picture 7">
            <a:extLst>
              <a:ext uri="{FF2B5EF4-FFF2-40B4-BE49-F238E27FC236}">
                <a16:creationId xmlns:a16="http://schemas.microsoft.com/office/drawing/2014/main" id="{C400A97F-CAFC-494C-A473-861B1C2726CF}"/>
              </a:ext>
            </a:extLst>
          </p:cNvPr>
          <p:cNvPicPr>
            <a:picLocks noChangeAspect="1"/>
          </p:cNvPicPr>
          <p:nvPr/>
        </p:nvPicPr>
        <p:blipFill>
          <a:blip r:embed="rId2"/>
          <a:stretch>
            <a:fillRect/>
          </a:stretch>
        </p:blipFill>
        <p:spPr>
          <a:xfrm>
            <a:off x="525444" y="1167841"/>
            <a:ext cx="9007512" cy="4637946"/>
          </a:xfrm>
          <a:prstGeom prst="rect">
            <a:avLst/>
          </a:prstGeom>
        </p:spPr>
      </p:pic>
      <p:sp>
        <p:nvSpPr>
          <p:cNvPr id="2" name="TextBox 1">
            <a:extLst>
              <a:ext uri="{FF2B5EF4-FFF2-40B4-BE49-F238E27FC236}">
                <a16:creationId xmlns:a16="http://schemas.microsoft.com/office/drawing/2014/main" id="{EB1C672A-AEF7-4879-BE05-20DA88451204}"/>
              </a:ext>
            </a:extLst>
          </p:cNvPr>
          <p:cNvSpPr txBox="1"/>
          <p:nvPr/>
        </p:nvSpPr>
        <p:spPr>
          <a:xfrm>
            <a:off x="2028493" y="5779617"/>
            <a:ext cx="6001413" cy="1585049"/>
          </a:xfrm>
          <a:prstGeom prst="rect">
            <a:avLst/>
          </a:prstGeom>
          <a:noFill/>
        </p:spPr>
        <p:txBody>
          <a:bodyPr wrap="square" rtlCol="0">
            <a:spAutoFit/>
          </a:bodyPr>
          <a:lstStyle/>
          <a:p>
            <a:r>
              <a:rPr lang="en-US" sz="1600" b="1" u="sng" dirty="0"/>
              <a:t>Calculations:</a:t>
            </a:r>
          </a:p>
          <a:p>
            <a:r>
              <a:rPr lang="en-US" sz="1350" dirty="0"/>
              <a:t>No insulation- Start: 65.3 Highest point: 96.5 Temperature difference: 31.2</a:t>
            </a:r>
          </a:p>
          <a:p>
            <a:r>
              <a:rPr lang="en-US" sz="1350" dirty="0"/>
              <a:t>Fiberglass insulation- Start: 58.8 Highest point: 103.1 Temperature difference: 44.3</a:t>
            </a:r>
          </a:p>
          <a:p>
            <a:r>
              <a:rPr lang="en-US" sz="1350" dirty="0"/>
              <a:t>Rubber mulch- Start: 60.4 Highest point: 89.3 Temperature difference: 28.9</a:t>
            </a:r>
          </a:p>
          <a:p>
            <a:r>
              <a:rPr lang="en-US" sz="1350" dirty="0"/>
              <a:t>Foam- Start: 60.8 Highest point: 102.7 Temperature difference: 41.9</a:t>
            </a:r>
          </a:p>
          <a:p>
            <a:r>
              <a:rPr lang="en-US" sz="1350" dirty="0"/>
              <a:t>Polyfill- Start: 66.7 Highest point: 109 Temperature difference: 42.3</a:t>
            </a:r>
          </a:p>
          <a:p>
            <a:r>
              <a:rPr lang="en-US" sz="1350" dirty="0"/>
              <a:t>Plastic Bags- Start: 63.5 Highest point: 99.8 Temperature difference: 36.3</a:t>
            </a:r>
          </a:p>
        </p:txBody>
      </p:sp>
    </p:spTree>
    <p:extLst>
      <p:ext uri="{BB962C8B-B14F-4D97-AF65-F5344CB8AC3E}">
        <p14:creationId xmlns:p14="http://schemas.microsoft.com/office/powerpoint/2010/main" val="406598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CDA78-C928-4D79-A749-ED8F4240A41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2B60917-F132-47DC-84AD-5084A563F32D}"/>
              </a:ext>
            </a:extLst>
          </p:cNvPr>
          <p:cNvPicPr>
            <a:picLocks noChangeAspect="1"/>
          </p:cNvPicPr>
          <p:nvPr/>
        </p:nvPicPr>
        <p:blipFill>
          <a:blip r:embed="rId2"/>
          <a:stretch>
            <a:fillRect/>
          </a:stretch>
        </p:blipFill>
        <p:spPr>
          <a:xfrm>
            <a:off x="330864" y="515565"/>
            <a:ext cx="9396672" cy="6741270"/>
          </a:xfrm>
          <a:prstGeom prst="rect">
            <a:avLst/>
          </a:prstGeom>
        </p:spPr>
      </p:pic>
      <p:sp>
        <p:nvSpPr>
          <p:cNvPr id="7" name="TextBox 6">
            <a:extLst>
              <a:ext uri="{FF2B5EF4-FFF2-40B4-BE49-F238E27FC236}">
                <a16:creationId xmlns:a16="http://schemas.microsoft.com/office/drawing/2014/main" id="{574BBB22-791B-42CF-AFA1-A4A22CABB869}"/>
              </a:ext>
            </a:extLst>
          </p:cNvPr>
          <p:cNvSpPr txBox="1"/>
          <p:nvPr/>
        </p:nvSpPr>
        <p:spPr>
          <a:xfrm>
            <a:off x="7298600" y="771842"/>
            <a:ext cx="2068285" cy="861774"/>
          </a:xfrm>
          <a:prstGeom prst="rect">
            <a:avLst/>
          </a:prstGeom>
          <a:noFill/>
        </p:spPr>
        <p:txBody>
          <a:bodyPr wrap="square" rtlCol="0">
            <a:spAutoFit/>
          </a:bodyPr>
          <a:lstStyle/>
          <a:p>
            <a:r>
              <a:rPr lang="en-US" sz="5000" dirty="0">
                <a:solidFill>
                  <a:srgbClr val="000099"/>
                </a:solidFill>
                <a:effectLst>
                  <a:outerShdw blurRad="38100" dist="38100" dir="2700000" algn="tl">
                    <a:srgbClr val="000000">
                      <a:alpha val="43137"/>
                    </a:srgbClr>
                  </a:outerShdw>
                </a:effectLst>
              </a:rPr>
              <a:t>Graph</a:t>
            </a:r>
            <a:endParaRPr lang="en-US" sz="5000" dirty="0"/>
          </a:p>
        </p:txBody>
      </p:sp>
      <p:sp>
        <p:nvSpPr>
          <p:cNvPr id="8" name="TextBox 7">
            <a:extLst>
              <a:ext uri="{FF2B5EF4-FFF2-40B4-BE49-F238E27FC236}">
                <a16:creationId xmlns:a16="http://schemas.microsoft.com/office/drawing/2014/main" id="{C34BD971-1486-45BE-96B9-4697670813CB}"/>
              </a:ext>
            </a:extLst>
          </p:cNvPr>
          <p:cNvSpPr txBox="1"/>
          <p:nvPr/>
        </p:nvSpPr>
        <p:spPr>
          <a:xfrm>
            <a:off x="1436914" y="402510"/>
            <a:ext cx="870857" cy="369332"/>
          </a:xfrm>
          <a:prstGeom prst="rect">
            <a:avLst/>
          </a:prstGeom>
          <a:noFill/>
        </p:spPr>
        <p:txBody>
          <a:bodyPr wrap="square" rtlCol="0">
            <a:spAutoFit/>
          </a:bodyPr>
          <a:lstStyle/>
          <a:p>
            <a:r>
              <a:rPr lang="en-US" dirty="0"/>
              <a:t>X-axis</a:t>
            </a:r>
          </a:p>
        </p:txBody>
      </p:sp>
      <p:sp>
        <p:nvSpPr>
          <p:cNvPr id="9" name="TextBox 8">
            <a:extLst>
              <a:ext uri="{FF2B5EF4-FFF2-40B4-BE49-F238E27FC236}">
                <a16:creationId xmlns:a16="http://schemas.microsoft.com/office/drawing/2014/main" id="{D83DE2D0-0C11-4FFF-8DC7-F84E506B602C}"/>
              </a:ext>
            </a:extLst>
          </p:cNvPr>
          <p:cNvSpPr txBox="1"/>
          <p:nvPr/>
        </p:nvSpPr>
        <p:spPr>
          <a:xfrm>
            <a:off x="6085114" y="6574699"/>
            <a:ext cx="881743" cy="369332"/>
          </a:xfrm>
          <a:prstGeom prst="rect">
            <a:avLst/>
          </a:prstGeom>
          <a:noFill/>
        </p:spPr>
        <p:txBody>
          <a:bodyPr wrap="square" rtlCol="0">
            <a:spAutoFit/>
          </a:bodyPr>
          <a:lstStyle/>
          <a:p>
            <a:r>
              <a:rPr lang="en-US" dirty="0"/>
              <a:t>Y-axis</a:t>
            </a:r>
          </a:p>
        </p:txBody>
      </p:sp>
    </p:spTree>
    <p:extLst>
      <p:ext uri="{BB962C8B-B14F-4D97-AF65-F5344CB8AC3E}">
        <p14:creationId xmlns:p14="http://schemas.microsoft.com/office/powerpoint/2010/main" val="120621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0162EC-B229-4231-96FA-2B0A9EC0F2B4}"/>
              </a:ext>
            </a:extLst>
          </p:cNvPr>
          <p:cNvSpPr/>
          <p:nvPr/>
        </p:nvSpPr>
        <p:spPr>
          <a:xfrm>
            <a:off x="457200" y="457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US"/>
              <a:t>Lectern</a:t>
            </a: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CD58B052-41D6-4D87-A694-0B17F9E54C39}"/>
              </a:ext>
            </a:extLst>
          </p:cNvPr>
          <p:cNvSpPr>
            <a:spLocks noGrp="1"/>
          </p:cNvSpPr>
          <p:nvPr>
            <p:ph type="title"/>
          </p:nvPr>
        </p:nvSpPr>
        <p:spPr>
          <a:xfrm>
            <a:off x="2369071" y="630328"/>
            <a:ext cx="5320257" cy="925133"/>
          </a:xfrm>
        </p:spPr>
        <p:txBody>
          <a:bodyPr>
            <a:normAutofit fontScale="90000"/>
          </a:bodyPr>
          <a:lstStyle/>
          <a:p>
            <a:r>
              <a:rPr lang="en-US" sz="4800" dirty="0">
                <a:solidFill>
                  <a:srgbClr val="000099"/>
                </a:solidFill>
                <a:effectLst>
                  <a:outerShdw blurRad="38100" dist="38100" dir="2700000" algn="tl">
                    <a:srgbClr val="000000">
                      <a:alpha val="43137"/>
                    </a:srgbClr>
                  </a:outerShdw>
                </a:effectLst>
                <a:latin typeface="+mn-lt"/>
              </a:rPr>
              <a:t>Results and Conclusion</a:t>
            </a:r>
            <a:endParaRPr lang="en-US" dirty="0">
              <a:latin typeface="+mn-lt"/>
            </a:endParaRPr>
          </a:p>
        </p:txBody>
      </p:sp>
      <p:sp>
        <p:nvSpPr>
          <p:cNvPr id="3" name="Content Placeholder 2">
            <a:extLst>
              <a:ext uri="{FF2B5EF4-FFF2-40B4-BE49-F238E27FC236}">
                <a16:creationId xmlns:a16="http://schemas.microsoft.com/office/drawing/2014/main" id="{E9307ADD-03C2-497E-9AE2-DEF80D99EADB}"/>
              </a:ext>
            </a:extLst>
          </p:cNvPr>
          <p:cNvSpPr>
            <a:spLocks noGrp="1"/>
          </p:cNvSpPr>
          <p:nvPr>
            <p:ph idx="1"/>
          </p:nvPr>
        </p:nvSpPr>
        <p:spPr>
          <a:xfrm>
            <a:off x="862828" y="1555460"/>
            <a:ext cx="8332742" cy="5586612"/>
          </a:xfrm>
        </p:spPr>
        <p:txBody>
          <a:bodyPr>
            <a:normAutofit/>
          </a:bodyPr>
          <a:lstStyle/>
          <a:p>
            <a:pPr marL="0" indent="0">
              <a:buNone/>
            </a:pPr>
            <a:r>
              <a:rPr lang="en-US" sz="1900" b="1" u="sng" dirty="0"/>
              <a:t>Results</a:t>
            </a:r>
            <a:r>
              <a:rPr lang="en-US" sz="1900" dirty="0"/>
              <a:t>: The polyfill Thrown Away Insulation was always about 3°F below the real fiberglass insulation. So, the polyfill did the best out of all of the Thrown Away Insulation. It also did better than the plastic bags as well which was the best insulation in the previous project.  The worst insulation was rubber mulch which only went up to 89°F.</a:t>
            </a:r>
          </a:p>
          <a:p>
            <a:pPr marL="0" indent="0">
              <a:buNone/>
            </a:pPr>
            <a:r>
              <a:rPr lang="en-US" sz="1900" b="1" u="sng" dirty="0"/>
              <a:t>Conclusion: </a:t>
            </a:r>
            <a:r>
              <a:rPr lang="en-US" sz="1900" dirty="0"/>
              <a:t>In conclusion, Thrown Away Insulation solves the problem of common materials ending up in landfills. Its purpose was to reuse some of the most commonly thrown away materials and reuse them as insulation. The polyfill also did better than the plastic bags from the recent project. So, there fore the polyfill insulation is a successful insulation and can be used as an alternative to fiberglass insulation as insulation. I could improve this project by testing other polyfill types.</a:t>
            </a:r>
          </a:p>
        </p:txBody>
      </p:sp>
      <p:pic>
        <p:nvPicPr>
          <p:cNvPr id="8" name="Picture 7">
            <a:extLst>
              <a:ext uri="{FF2B5EF4-FFF2-40B4-BE49-F238E27FC236}">
                <a16:creationId xmlns:a16="http://schemas.microsoft.com/office/drawing/2014/main" id="{E3DDBE68-50AC-4F9B-8606-C87882AD869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4546" r="24660" b="4546"/>
          <a:stretch/>
        </p:blipFill>
        <p:spPr>
          <a:xfrm>
            <a:off x="5344509" y="4924388"/>
            <a:ext cx="2450497" cy="2217683"/>
          </a:xfrm>
          <a:prstGeom prst="rect">
            <a:avLst/>
          </a:prstGeom>
        </p:spPr>
      </p:pic>
      <p:pic>
        <p:nvPicPr>
          <p:cNvPr id="10" name="Picture 9">
            <a:extLst>
              <a:ext uri="{FF2B5EF4-FFF2-40B4-BE49-F238E27FC236}">
                <a16:creationId xmlns:a16="http://schemas.microsoft.com/office/drawing/2014/main" id="{8C3174C3-457B-46F5-931B-50F6E006CD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73047" y="4924388"/>
            <a:ext cx="2956911" cy="2217683"/>
          </a:xfrm>
          <a:prstGeom prst="rect">
            <a:avLst/>
          </a:prstGeom>
        </p:spPr>
      </p:pic>
    </p:spTree>
    <p:extLst>
      <p:ext uri="{BB962C8B-B14F-4D97-AF65-F5344CB8AC3E}">
        <p14:creationId xmlns:p14="http://schemas.microsoft.com/office/powerpoint/2010/main" val="2371879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FD2DA45548A43A9DF13197732B2E8" ma:contentTypeVersion="14" ma:contentTypeDescription="Create a new document." ma:contentTypeScope="" ma:versionID="3f628cfce14af8651e12f3c92bca65e5">
  <xsd:schema xmlns:xsd="http://www.w3.org/2001/XMLSchema" xmlns:xs="http://www.w3.org/2001/XMLSchema" xmlns:p="http://schemas.microsoft.com/office/2006/metadata/properties" xmlns:ns3="c111af84-8864-4629-9f8c-ca4a0db3a619" xmlns:ns4="7a74caf3-1e27-4663-951b-236d15ebcae5" targetNamespace="http://schemas.microsoft.com/office/2006/metadata/properties" ma:root="true" ma:fieldsID="55377ea0de137ea2a4e86b3fdb9820f7" ns3:_="" ns4:_="">
    <xsd:import namespace="c111af84-8864-4629-9f8c-ca4a0db3a619"/>
    <xsd:import namespace="7a74caf3-1e27-4663-951b-236d15ebcae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Details" minOccurs="0"/>
                <xsd:element ref="ns4:SharedWithUser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af84-8864-4629-9f8c-ca4a0db3a6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74caf3-1e27-4663-951b-236d15ebcae5" elementFormDefault="qualified">
    <xsd:import namespace="http://schemas.microsoft.com/office/2006/documentManagement/types"/>
    <xsd:import namespace="http://schemas.microsoft.com/office/infopath/2007/PartnerControls"/>
    <xsd:element name="SharedWithDetails" ma:index="12" nillable="true" ma:displayName="Shared With Details" ma:internalName="SharedWithDetails" ma:readOnly="true">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B0A5D9-EEA8-4765-8DDC-1CE33B27E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af84-8864-4629-9f8c-ca4a0db3a619"/>
    <ds:schemaRef ds:uri="7a74caf3-1e27-4663-951b-236d15ebc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36B4B5-17E8-4422-81D3-0E74B5E1801B}">
  <ds:schemaRefs>
    <ds:schemaRef ds:uri="http://schemas.microsoft.com/sharepoint/v3/contenttype/forms"/>
  </ds:schemaRefs>
</ds:datastoreItem>
</file>

<file path=customXml/itemProps3.xml><?xml version="1.0" encoding="utf-8"?>
<ds:datastoreItem xmlns:ds="http://schemas.openxmlformats.org/officeDocument/2006/customXml" ds:itemID="{142649F6-F566-4B50-A08F-F2192D955AE1}">
  <ds:schemaRefs>
    <ds:schemaRef ds:uri="http://purl.org/dc/elements/1.1/"/>
    <ds:schemaRef ds:uri="7a74caf3-1e27-4663-951b-236d15ebcae5"/>
    <ds:schemaRef ds:uri="http://schemas.microsoft.com/office/2006/metadata/properties"/>
    <ds:schemaRef ds:uri="http://purl.org/dc/terms/"/>
    <ds:schemaRef ds:uri="c111af84-8864-4629-9f8c-ca4a0db3a619"/>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9346</TotalTime>
  <Words>945</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Georgia</vt:lpstr>
      <vt:lpstr>Times New Roman</vt:lpstr>
      <vt:lpstr>Office Theme</vt:lpstr>
      <vt:lpstr>PowerPoint Presentation</vt:lpstr>
      <vt:lpstr>PowerPoint Presentation</vt:lpstr>
      <vt:lpstr>Problem and Hypothesis</vt:lpstr>
      <vt:lpstr>Independent and Dependent Variables, Control and Constants</vt:lpstr>
      <vt:lpstr>PowerPoint Presentation</vt:lpstr>
      <vt:lpstr>PowerPoint Presentation</vt:lpstr>
      <vt:lpstr>Data Table</vt:lpstr>
      <vt:lpstr>PowerPoint Presentation</vt:lpstr>
      <vt:lpstr>Results and Conclusion</vt:lpstr>
      <vt:lpstr>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family</dc:creator>
  <cp:lastModifiedBy>Stortzum, Lisa C.</cp:lastModifiedBy>
  <cp:revision>15</cp:revision>
  <dcterms:created xsi:type="dcterms:W3CDTF">2021-12-29T16:40:09Z</dcterms:created>
  <dcterms:modified xsi:type="dcterms:W3CDTF">2022-04-01T02:01:21Z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0x0101005F7FD2DA45548A43A9DF13197732B2E8</vt:lpwstr>
  </property>
</Properties>
</file>